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ayeda Masrur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9-08T04:27:39.311">
    <p:pos x="196" y="280"/>
    <p:text>Add slides on results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the logo UTP, UNLV,NCAT,TAMU,NSF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38bbb41b01_4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38bbb41b01_4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8bbb41b01_4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8bbb41b01_4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8bbb41b01_4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8bbb41b01_4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8bbb41b01_4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8bbb41b01_4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8bbb41b01_4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8bbb41b01_4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8bbb41b01_4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8bbb41b01_4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8bbb41b01_4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38bbb41b01_4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Increase the font size and diagram size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 the source of images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38bbb41b01_4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38bbb41b01_4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8bbb41b01_4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38bbb41b01_4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38bbb41b01_4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38bbb41b01_4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8bbb41b01_1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8bbb41b01_1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8bbb41b01_4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38bbb41b01_4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4b5e222d5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4b5e222d5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8bbb41b01_4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8bbb41b01_4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8bbb41b01_4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38bbb41b01_4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38bbb41b01_4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38bbb41b01_4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8bbb41b01_4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8bbb41b01_4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38bbb41b01_4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38bbb41b01_4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997c8715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997c8715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997c8715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997c8715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investigate fire incidence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reprocess the dat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develop the algorithm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b704573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4b704573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012ca8769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5012ca8769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8bbb41b01_4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8bbb41b01_4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8bbb41b01_4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8bbb41b01_4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b5e222d5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4b5e222d5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1.xml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hyperlink" Target="https://www.mdpi.com/1424-8220/21/19/6519#cite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5.png"/><Relationship Id="rId5" Type="http://schemas.openxmlformats.org/officeDocument/2006/relationships/hyperlink" Target="https://wildfiretoday.com/tag/sheep-fire/" TargetMode="External"/><Relationship Id="rId6" Type="http://schemas.openxmlformats.org/officeDocument/2006/relationships/hyperlink" Target="https://www.pubcom.com/portfolio_accessibility/fs_rimfire/fs_RimFire_template_remediated.pdf#:~:text=The%20maximum%20daily%20temperature%20ranged%20from%2079%C2%B0%20to,Effectiveness%20Summary%206%20Figure%201.%20Rim%20Fire%20Histogram.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hyperlink" Target="https://www.bing.com/images/search?view=detailV2&amp;ccid=Eu02takV&amp;id=7610A5115545170E6E22B5080185A1C1F8C2E308&amp;thid=OIP.Eu02takVB3fKyragWmM-WQHaEK&amp;mediaurl=https%3a%2f%2fstatic01.nyt.com%2fimages%2f2019%2f10%2f25%2fus%2fcalifornia-fire-map-promo-1572020277850%2fcalifornia-fire-map-promo-1572020277850-videoSixteenByNineJumbo1600.jpg&amp;cdnurl=https%3a%2f%2fth.bing.com%2fth%2fid%2fR.12ed36b5a9150777cacab6a05a633e59%3frik%3dCOPC%252bMGhhQEItQ%26pid%3dImgRaw%26r%3d0&amp;exph=901&amp;expw=1600&amp;q=tick+fire+map&amp;simid=608049313803031516&amp;FORM=IRPRST&amp;ck=1B9A4FC418C809C57FCDF3CAB1783CA0&amp;selectedIndex=88&amp;ajaxhist=0&amp;ajaxserp=0" TargetMode="External"/><Relationship Id="rId6" Type="http://schemas.openxmlformats.org/officeDocument/2006/relationships/hyperlink" Target="https://twitter.com/hashtag/TickFire?src=hashtag_clic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hyperlink" Target="https://www.youtube.com/watch?v=kCgT8dytMLg&amp;ab_channel=KTLA5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401175"/>
            <a:ext cx="8520600" cy="108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 Accident Image Processing and Classification from UAV using AI for Forest Fire</a:t>
            </a:r>
            <a:endParaRPr sz="29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791800" y="3197425"/>
            <a:ext cx="3352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Jake Minh Luu, </a:t>
            </a: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TAMU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Mariana Gomez, NC A&amp;T State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Steven Le, UNLV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57200" y="2134775"/>
            <a:ext cx="533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Mentor: Dr. Madiah Omar, UTP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Co-Mentor: Dr. Eakalak Khan, UNLV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Graduate Mentor: Sayeda Ummeh Masrura, UNLV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 Muhammad 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Haikal Wan Mohd Nadzri, 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UTP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775" y="3994825"/>
            <a:ext cx="857651" cy="85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8" y="4016551"/>
            <a:ext cx="766617" cy="770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8675" y="4184275"/>
            <a:ext cx="1633237" cy="47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4588" y="4081802"/>
            <a:ext cx="581916" cy="68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4000" y="3937397"/>
            <a:ext cx="581925" cy="1081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 1: HSV Color Conversion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467625" y="1541250"/>
            <a:ext cx="3899100" cy="25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480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Times New Roman"/>
              <a:buChar char="●"/>
            </a:pPr>
            <a:r>
              <a:rPr lang="en" sz="182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Captures the whole color range of the fire</a:t>
            </a:r>
            <a:endParaRPr sz="182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2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2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2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480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"/>
              <a:buFont typeface="Times New Roman"/>
              <a:buChar char="●"/>
            </a:pPr>
            <a:r>
              <a:rPr lang="en" sz="182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Leaves undesired non-fire pixels</a:t>
            </a:r>
            <a:endParaRPr sz="182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713" y="2774974"/>
            <a:ext cx="3671600" cy="15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725" y="1252899"/>
            <a:ext cx="4023569" cy="118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Filter 1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950" y="1846875"/>
            <a:ext cx="3150100" cy="17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6950" y="1846875"/>
            <a:ext cx="3150089" cy="17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/>
          <p:nvPr/>
        </p:nvSpPr>
        <p:spPr>
          <a:xfrm>
            <a:off x="4135200" y="2622275"/>
            <a:ext cx="873600" cy="22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 2: First RGB Filter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311700" y="1152475"/>
            <a:ext cx="436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whether a pixel has a greater G-channel than R-Channel.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yes, set every channels in that pixel to 0 (black).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no, go to the next pixel.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725" y="2278725"/>
            <a:ext cx="3688400" cy="10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Filter 2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950" y="1846875"/>
            <a:ext cx="3150100" cy="17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950" y="1846863"/>
            <a:ext cx="3150089" cy="17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/>
          <p:nvPr/>
        </p:nvSpPr>
        <p:spPr>
          <a:xfrm>
            <a:off x="4135200" y="2622275"/>
            <a:ext cx="873600" cy="22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6950" y="1846875"/>
            <a:ext cx="3150100" cy="177193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2772650" y="3100825"/>
            <a:ext cx="375000" cy="381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3105900" y="2669725"/>
            <a:ext cx="375000" cy="3819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 3: Second RGB Filter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6"/>
          <p:cNvSpPr txBox="1"/>
          <p:nvPr>
            <p:ph idx="1" type="body"/>
          </p:nvPr>
        </p:nvSpPr>
        <p:spPr>
          <a:xfrm>
            <a:off x="311700" y="1152475"/>
            <a:ext cx="4751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differences between R-channel and G-channel and G-channel and B-channel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yes for both conditions,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every channels in that pixel to 0 (black).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no, go to the next pixel.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675" y="1950400"/>
            <a:ext cx="3730525" cy="142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Filter 3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950" y="1846875"/>
            <a:ext cx="3150100" cy="17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950" y="1846863"/>
            <a:ext cx="3150089" cy="17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7"/>
          <p:cNvSpPr/>
          <p:nvPr/>
        </p:nvSpPr>
        <p:spPr>
          <a:xfrm>
            <a:off x="4135200" y="2622275"/>
            <a:ext cx="873600" cy="22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950" y="1846875"/>
            <a:ext cx="3150100" cy="177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6950" y="1846875"/>
            <a:ext cx="3150089" cy="17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YOLOv3 </a:t>
            </a: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Algorithm</a:t>
            </a: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deep convolutional neural network.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algorithm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speeds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Scores the image regions to predefined</a:t>
            </a:r>
            <a:b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classes based on their similarities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138" y="1214425"/>
            <a:ext cx="421957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 Classification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311700" y="1152475"/>
            <a:ext cx="7794000" cy="9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coordinates of the key features will be focused on during training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coordinates was done for 956 images for the training dataset.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019" y="2230725"/>
            <a:ext cx="7027557" cy="26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 Training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is done from a free </a:t>
            </a:r>
            <a:b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source on Google Colab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will go through 2000</a:t>
            </a:r>
            <a:b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iterations of each image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2350" y="30350"/>
            <a:ext cx="5029950" cy="50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 txBox="1"/>
          <p:nvPr/>
        </p:nvSpPr>
        <p:spPr>
          <a:xfrm>
            <a:off x="2674400" y="4444700"/>
            <a:ext cx="214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y= Loss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x= Iterations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 Testing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342588" y="1156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training, the model goes through testing to measure the accuracy of the model.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Amount of images of the testing dataset is 530.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Accuracy formula.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2408225"/>
            <a:ext cx="59436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8175" y="3629600"/>
            <a:ext cx="1908400" cy="10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3600" y="3629598"/>
            <a:ext cx="1908400" cy="102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738" y="3629600"/>
            <a:ext cx="1908412" cy="10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21520" y="3629600"/>
            <a:ext cx="1908393" cy="10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/>
          <p:nvPr/>
        </p:nvSpPr>
        <p:spPr>
          <a:xfrm>
            <a:off x="114063" y="4743300"/>
            <a:ext cx="186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 Negative</a:t>
            </a:r>
            <a:endParaRPr/>
          </a:p>
        </p:txBody>
      </p:sp>
      <p:sp>
        <p:nvSpPr>
          <p:cNvPr id="220" name="Google Shape;220;p31"/>
          <p:cNvSpPr txBox="1"/>
          <p:nvPr/>
        </p:nvSpPr>
        <p:spPr>
          <a:xfrm>
            <a:off x="2418213" y="4743300"/>
            <a:ext cx="190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 Positive</a:t>
            </a:r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4764963" y="4743300"/>
            <a:ext cx="186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Negative</a:t>
            </a:r>
            <a:endParaRPr/>
          </a:p>
        </p:txBody>
      </p:sp>
      <p:sp>
        <p:nvSpPr>
          <p:cNvPr id="222" name="Google Shape;222;p31"/>
          <p:cNvSpPr txBox="1"/>
          <p:nvPr/>
        </p:nvSpPr>
        <p:spPr>
          <a:xfrm>
            <a:off x="7164213" y="4743300"/>
            <a:ext cx="186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Positive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02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099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Fires can happen at any time in any forest. </a:t>
            </a:r>
            <a:endParaRPr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Difficult for firefighters to patrol large and inaccessible areas.</a:t>
            </a:r>
            <a:endParaRPr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solution is access by air, using Unmanned Aerial Vehicle (UAV).</a:t>
            </a:r>
            <a:endParaRPr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UAV with machine learning capabilities (ex: Artificial Intelligence) can patrol large areas, identify fires, and communicate relevant information.</a:t>
            </a:r>
            <a:endParaRPr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UAV captures footage of forest fire.</a:t>
            </a:r>
            <a:endParaRPr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a fire segmentation method that is based on color distribution to filter the image campute by UAV.</a:t>
            </a:r>
            <a:endParaRPr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YOLOv3 algorithm quickly and accurately classifies and identifies fire(s) in the captured footage.</a:t>
            </a:r>
            <a:endParaRPr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UAV reports the forest fire(s) back to headquarters so that the proper authorities can be contacted and control the fire before it spreads too far.</a:t>
            </a:r>
            <a:endParaRPr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</a:t>
            </a: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3501" y="1203600"/>
            <a:ext cx="6028849" cy="3460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311700" y="1152475"/>
            <a:ext cx="701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model is projected to be 58% accurate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221 true positive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 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false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positive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178 false negative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84 true negative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Improvement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3"/>
          <p:cNvSpPr txBox="1"/>
          <p:nvPr>
            <p:ph idx="1" type="body"/>
          </p:nvPr>
        </p:nvSpPr>
        <p:spPr>
          <a:xfrm>
            <a:off x="311700" y="1152475"/>
            <a:ext cx="822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of improvement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Dataset Augmentation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Time Augmentation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049" y="1434788"/>
            <a:ext cx="4204774" cy="285177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/>
        </p:nvSpPr>
        <p:spPr>
          <a:xfrm>
            <a:off x="4616925" y="4494675"/>
            <a:ext cx="27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Fire Augmentation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type="title"/>
          </p:nvPr>
        </p:nvSpPr>
        <p:spPr>
          <a:xfrm>
            <a:off x="311700" y="445025"/>
            <a:ext cx="85206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2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34"/>
          <p:cNvSpPr txBox="1"/>
          <p:nvPr>
            <p:ph idx="1" type="body"/>
          </p:nvPr>
        </p:nvSpPr>
        <p:spPr>
          <a:xfrm>
            <a:off x="456400" y="1399025"/>
            <a:ext cx="8520600" cy="29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lack of quality, aerial footage makes it difficult to train the AI(YOLOv3) effectively.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fire segmentation method has its flaw when either smoke is hazing the fire or most of the image is in red, orange, or yellow.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YOLOv3 model has inconsistencies when training and testing with the given dataset.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>
            <p:ph type="title"/>
          </p:nvPr>
        </p:nvSpPr>
        <p:spPr>
          <a:xfrm>
            <a:off x="311700" y="445025"/>
            <a:ext cx="8520600" cy="7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  <a:endParaRPr sz="2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5"/>
          <p:cNvSpPr txBox="1"/>
          <p:nvPr>
            <p:ph idx="1" type="body"/>
          </p:nvPr>
        </p:nvSpPr>
        <p:spPr>
          <a:xfrm>
            <a:off x="369400" y="1502625"/>
            <a:ext cx="8520600" cy="28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 footage from more than one forest fire.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 correction of images before segmenting the fire.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 the model with a larger dataset that has more dominant features.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type="title"/>
          </p:nvPr>
        </p:nvSpPr>
        <p:spPr>
          <a:xfrm>
            <a:off x="311700" y="416425"/>
            <a:ext cx="8520600" cy="7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 sz="2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36"/>
          <p:cNvSpPr txBox="1"/>
          <p:nvPr>
            <p:ph idx="1" type="body"/>
          </p:nvPr>
        </p:nvSpPr>
        <p:spPr>
          <a:xfrm>
            <a:off x="834600" y="1371625"/>
            <a:ext cx="7109700" cy="30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work was supported by the National Science Foundation’s International Experience for Students (IRES) Site grant.  (Grant Numbers: OISE# 1952490-TAMU, 2208801-NC A&amp;T State, and 195249-UNLV). Any opinions, findings, conclusions, or recommendations presented are those of the authors and do not necessarily reflect the views of the National Science Foundation.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 to the Universiti Teknologi PETRONAS and their Student Mobility office for welcoming and hosting the students during their stay in Malaysia.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311700" y="1791775"/>
            <a:ext cx="8520600" cy="1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sz="5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>
            <p:ph type="title"/>
          </p:nvPr>
        </p:nvSpPr>
        <p:spPr>
          <a:xfrm>
            <a:off x="311700" y="1870150"/>
            <a:ext cx="8520600" cy="10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endParaRPr sz="5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Fires</a:t>
            </a:r>
            <a:endParaRPr sz="25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511975" y="1017725"/>
            <a:ext cx="2568000" cy="36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Rim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fire (2013)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Sierra nevada, CA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257,314 acres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Burned 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hundreds</a:t>
            </a: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acres in Yosemite National Park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fire gives opportunity to restore the forest in a natural way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8th biggest fire in the state of CA(2020)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336575" y="1017725"/>
            <a:ext cx="23244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Sheep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fire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865 acres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Wrightwood CA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89150"/>
            <a:ext cx="3200276" cy="254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5238" y="2428475"/>
            <a:ext cx="2667062" cy="172965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6259475" y="4316075"/>
            <a:ext cx="2478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Sheep Fire Archives - Wildfire Today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522088" y="3904475"/>
            <a:ext cx="2779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2013 Rim Fire Fuel Treatment Effectiveness Summary (pubcom.com)</a:t>
            </a:r>
            <a:r>
              <a:rPr lang="en"/>
              <a:t>  USDA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16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Objective(s)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3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4429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14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select forest fire occurrence data that most accurately depicts specific forest fires in high resolution footage.</a:t>
            </a:r>
            <a:endParaRPr sz="214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4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429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14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prepare the dataset by applying preprocess method of fire segmentation before using them to train and test the YOLOv3 algorithm in order to improve the accuracy of the model. </a:t>
            </a:r>
            <a:endParaRPr sz="214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4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429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●"/>
            </a:pPr>
            <a:r>
              <a:rPr lang="en" sz="2143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incorporate and developing the YOLOv3 Algorithm model to enable the detection and recognition of forest fires during the initial stage.</a:t>
            </a:r>
            <a:endParaRPr sz="2143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Expected </a:t>
            </a: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Outcome/Potential Benefits of the Study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246550"/>
            <a:ext cx="8141400" cy="31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results of this model will be helpful in lowering the frequency of fire accidents.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will be an essential component in creating a fire protection system and can be used for early fire warnings.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detection of forest fires could save billions of dollars, hundreds of human and wild lives, and communities(structures).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Methodology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grpSp>
        <p:nvGrpSpPr>
          <p:cNvPr id="97" name="Google Shape;97;p18"/>
          <p:cNvGrpSpPr/>
          <p:nvPr/>
        </p:nvGrpSpPr>
        <p:grpSpPr>
          <a:xfrm>
            <a:off x="5644525" y="1017513"/>
            <a:ext cx="3305700" cy="3655123"/>
            <a:chOff x="5632317" y="1164704"/>
            <a:chExt cx="3305700" cy="3508132"/>
          </a:xfrm>
        </p:grpSpPr>
        <p:sp>
          <p:nvSpPr>
            <p:cNvPr id="98" name="Google Shape;98;p18"/>
            <p:cNvSpPr/>
            <p:nvPr/>
          </p:nvSpPr>
          <p:spPr>
            <a:xfrm>
              <a:off x="5632317" y="1164704"/>
              <a:ext cx="3305700" cy="673500"/>
            </a:xfrm>
            <a:prstGeom prst="chevron">
              <a:avLst>
                <a:gd fmla="val 50000" name="adj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Fire Training/Testing</a:t>
              </a:r>
              <a:endParaRPr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" name="Google Shape;99;p18"/>
            <p:cNvSpPr txBox="1"/>
            <p:nvPr/>
          </p:nvSpPr>
          <p:spPr>
            <a:xfrm>
              <a:off x="6167067" y="2057136"/>
              <a:ext cx="24378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238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Times New Roman"/>
                <a:buChar char="●"/>
              </a:pPr>
              <a:r>
                <a:rPr lang="en" sz="1500">
                  <a:latin typeface="Times New Roman"/>
                  <a:ea typeface="Times New Roman"/>
                  <a:cs typeface="Times New Roman"/>
                  <a:sym typeface="Times New Roman"/>
                </a:rPr>
                <a:t>Segmented fire dataset split into 70/30.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238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Times New Roman"/>
                <a:buChar char="●"/>
              </a:pPr>
              <a:r>
                <a:rPr lang="en" sz="1500">
                  <a:latin typeface="Times New Roman"/>
                  <a:ea typeface="Times New Roman"/>
                  <a:cs typeface="Times New Roman"/>
                  <a:sym typeface="Times New Roman"/>
                </a:rPr>
                <a:t>70 portion is classified and to be trained under the YOLOv3 </a:t>
              </a:r>
              <a:r>
                <a:rPr lang="en" sz="1500">
                  <a:latin typeface="Times New Roman"/>
                  <a:ea typeface="Times New Roman"/>
                  <a:cs typeface="Times New Roman"/>
                  <a:sym typeface="Times New Roman"/>
                </a:rPr>
                <a:t>algorithm</a:t>
              </a:r>
              <a:r>
                <a:rPr lang="en" sz="1500"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238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Times New Roman"/>
                <a:buChar char="●"/>
              </a:pPr>
              <a:r>
                <a:rPr lang="en" sz="1500">
                  <a:latin typeface="Times New Roman"/>
                  <a:ea typeface="Times New Roman"/>
                  <a:cs typeface="Times New Roman"/>
                  <a:sym typeface="Times New Roman"/>
                </a:rPr>
                <a:t>Remaining 30 portion will be used for testing for model accuracy.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0" name="Google Shape;100;p18"/>
          <p:cNvGrpSpPr/>
          <p:nvPr/>
        </p:nvGrpSpPr>
        <p:grpSpPr>
          <a:xfrm>
            <a:off x="0" y="1017688"/>
            <a:ext cx="3546900" cy="3629144"/>
            <a:chOff x="0" y="1189989"/>
            <a:chExt cx="3546900" cy="3456986"/>
          </a:xfrm>
        </p:grpSpPr>
        <p:sp>
          <p:nvSpPr>
            <p:cNvPr id="101" name="Google Shape;101;p1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rgbClr val="8020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Research forest fire footage</a:t>
              </a:r>
              <a:endParaRPr sz="1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" name="Google Shape;102;p18"/>
            <p:cNvSpPr txBox="1"/>
            <p:nvPr/>
          </p:nvSpPr>
          <p:spPr>
            <a:xfrm>
              <a:off x="544425" y="2031275"/>
              <a:ext cx="26793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238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Times New Roman"/>
                <a:buChar char="●"/>
              </a:pPr>
              <a:r>
                <a:rPr lang="en" sz="1500">
                  <a:latin typeface="Times New Roman"/>
                  <a:ea typeface="Times New Roman"/>
                  <a:cs typeface="Times New Roman"/>
                  <a:sym typeface="Times New Roman"/>
                </a:rPr>
                <a:t>Research forest fire and weather conditions before ignition.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238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Times New Roman"/>
                <a:buChar char="●"/>
              </a:pPr>
              <a:r>
                <a:rPr lang="en" sz="1500">
                  <a:latin typeface="Times New Roman"/>
                  <a:ea typeface="Times New Roman"/>
                  <a:cs typeface="Times New Roman"/>
                  <a:sym typeface="Times New Roman"/>
                </a:rPr>
                <a:t>Find Tick fire footage.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3" name="Google Shape;103;p18"/>
          <p:cNvGrpSpPr/>
          <p:nvPr/>
        </p:nvGrpSpPr>
        <p:grpSpPr>
          <a:xfrm>
            <a:off x="2944200" y="1017696"/>
            <a:ext cx="3305700" cy="3654758"/>
            <a:chOff x="2944204" y="1189775"/>
            <a:chExt cx="3305700" cy="3483043"/>
          </a:xfrm>
        </p:grpSpPr>
        <p:sp>
          <p:nvSpPr>
            <p:cNvPr id="104" name="Google Shape;104;p1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B02C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 Pre-Processing</a:t>
              </a:r>
              <a:endParaRPr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" name="Google Shape;105;p18"/>
            <p:cNvSpPr txBox="1"/>
            <p:nvPr/>
          </p:nvSpPr>
          <p:spPr>
            <a:xfrm>
              <a:off x="3478954" y="2057118"/>
              <a:ext cx="24081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238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mes New Roman"/>
                <a:buChar char="●"/>
              </a:pPr>
              <a:r>
                <a:rPr lang="en" sz="15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Collect images from Tick fire accident video.</a:t>
              </a:r>
              <a:endParaRPr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238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mes New Roman"/>
                <a:buChar char="●"/>
              </a:pPr>
              <a:r>
                <a:rPr lang="en" sz="15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Dataset goes through fire segmentation algorithm.</a:t>
              </a:r>
              <a:endParaRPr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2385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mes New Roman"/>
                <a:buChar char="●"/>
              </a:pPr>
              <a:r>
                <a:rPr lang="en" sz="15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Final images are ready for training and testing.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310150"/>
            <a:ext cx="85206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Tick fire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750275"/>
            <a:ext cx="49041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Footage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Able to find aerial view of the fire.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Including reduce amount of smoke, presence of red flames, existence of burning vegetation.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575" y="2359200"/>
            <a:ext cx="5036299" cy="23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963" y="2509762"/>
            <a:ext cx="3477075" cy="194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524913" y="4527425"/>
            <a:ext cx="3295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tick fire map - Bing images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5535875" y="1046825"/>
            <a:ext cx="3477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Humidity hovering around 6%.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Wind gusts of up to 29 mph.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Temperature 92 F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4091575" y="4608600"/>
            <a:ext cx="480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#TickFire - Twitter Search / Twitter</a:t>
            </a:r>
            <a:r>
              <a:rPr lang="en"/>
              <a:t> </a:t>
            </a:r>
            <a:r>
              <a:rPr lang="en" sz="1200"/>
              <a:t>L.A COUNTY FIRE DEPARTMENT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Collection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5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 a frame every second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5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1364 fire images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5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131 non-fire images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175" y="1239325"/>
            <a:ext cx="5659400" cy="297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4319900" y="1017725"/>
            <a:ext cx="451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Tick Fire Explodes in Agua Dulce Area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7146375" y="4568875"/>
            <a:ext cx="3441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5"/>
                </a:solidFill>
              </a:rPr>
              <a:t>Video Source: KTLA 5</a:t>
            </a:r>
            <a:endParaRPr sz="13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438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Pre-Processing</a:t>
            </a:r>
            <a:endParaRPr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1152475"/>
            <a:ext cx="341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Utilizes two color spaces: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Hue, Saturation, Value (HSV)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Red, Green, Blue (RGB)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4395900" y="881650"/>
            <a:ext cx="44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 diagram of fire segmentation algorithm</a:t>
            </a:r>
            <a:endParaRPr b="1" sz="1100"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457" y="1297150"/>
            <a:ext cx="5000842" cy="36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