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oboto"/>
      <p:regular r:id="rId34"/>
      <p:bold r:id="rId35"/>
      <p:italic r:id="rId36"/>
      <p:boldItalic r:id="rId37"/>
    </p:embeddedFont>
    <p:embeddedFont>
      <p:font typeface="Merriweather"/>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685C43-5729-4473-B5C5-0385962B8CE4}">
  <a:tblStyle styleId="{BA685C43-5729-4473-B5C5-0385962B8CE4}"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italic.fntdata"/><Relationship Id="rId20" Type="http://schemas.openxmlformats.org/officeDocument/2006/relationships/slide" Target="slides/slide14.xml"/><Relationship Id="rId41" Type="http://schemas.openxmlformats.org/officeDocument/2006/relationships/font" Target="fonts/Merriweather-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39" Type="http://schemas.openxmlformats.org/officeDocument/2006/relationships/font" Target="fonts/Merriweather-bold.fntdata"/><Relationship Id="rId16" Type="http://schemas.openxmlformats.org/officeDocument/2006/relationships/slide" Target="slides/slide10.xml"/><Relationship Id="rId38" Type="http://schemas.openxmlformats.org/officeDocument/2006/relationships/font" Target="fonts/Merriweather-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b3ea5bb4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b3ea5bb4b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4b3ea5bb4b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4b3ea5bb4b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4b3ea5bb4b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4b3ea5bb4b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4b3ea5bb4b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4b3ea5bb4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4b3ea5bb4b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4b3ea5bb4b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b3ea5bb4b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4b3ea5bb4b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516488cb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516488cb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4b3ea5bb4b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4b3ea5bb4b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53a9abaa1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53a9abaa1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3a9abaa1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53a9abaa1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4b3ea5bb4b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4b3ea5bb4b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53a9abaa1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53a9abaa1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516488cd4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516488cd4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4b3ea5bb4b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4b3ea5bb4b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4b3ea5bb4b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4b3ea5bb4b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521ddfda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521ddfda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516488cd4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516488cd4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516488cd4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516488cd4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516488cd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516488cd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16488cd4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16488cd4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4b3ea5bb4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4b3ea5bb4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16488cd4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516488cd4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4b3ea5bb4b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4b3ea5bb4b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516488cd4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516488cd4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516488cd4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516488cd4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b3ea5bb4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b3ea5bb4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reader.elsevier.com/reader/sd/pii/S2212827118304566?token=9D4720A92A71F8841F212D60CDAFEC4C36AD8D2EBA05EAC0CC08DA38548AEDD43FF95E82DDB49C63910660E926D361C6&amp;originRegion=us-east-1&amp;originCreation=2022071921285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researchgate.net/publication/293827389_Alam_et_al_201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proceedings.mlr.press/v157/liu21b.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4200" cy="1586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IRES Project 3: </a:t>
            </a:r>
            <a:r>
              <a:rPr lang="en" sz="3200">
                <a:solidFill>
                  <a:srgbClr val="000000"/>
                </a:solidFill>
                <a:latin typeface="Arial"/>
                <a:ea typeface="Arial"/>
                <a:cs typeface="Arial"/>
                <a:sym typeface="Arial"/>
              </a:rPr>
              <a:t>Prescriptive Maintenance Model using Deep Learning: A Remaining Useful Life Prediction applied to Turbofan Engine </a:t>
            </a:r>
            <a:endParaRPr sz="3200">
              <a:solidFill>
                <a:srgbClr val="000000"/>
              </a:solidFill>
              <a:latin typeface="Arial"/>
              <a:ea typeface="Arial"/>
              <a:cs typeface="Arial"/>
              <a:sym typeface="Arial"/>
            </a:endParaRPr>
          </a:p>
          <a:p>
            <a:pPr indent="0" lvl="0" marL="0" rtl="0" algn="l">
              <a:spcBef>
                <a:spcPts val="0"/>
              </a:spcBef>
              <a:spcAft>
                <a:spcPts val="0"/>
              </a:spcAft>
              <a:buNone/>
            </a:pPr>
            <a:r>
              <a:rPr lang="en"/>
              <a:t> </a:t>
            </a:r>
            <a:endParaRPr/>
          </a:p>
        </p:txBody>
      </p:sp>
      <p:sp>
        <p:nvSpPr>
          <p:cNvPr id="65" name="Google Shape;65;p13"/>
          <p:cNvSpPr txBox="1"/>
          <p:nvPr>
            <p:ph idx="1" type="subTitle"/>
          </p:nvPr>
        </p:nvSpPr>
        <p:spPr>
          <a:xfrm>
            <a:off x="403375" y="2364485"/>
            <a:ext cx="4242600" cy="738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By: William Teasley, Brad Medlock, &amp; Giovanni Jimenez</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Convolution Neural Networks (CNN)</a:t>
            </a:r>
            <a:endParaRPr/>
          </a:p>
        </p:txBody>
      </p:sp>
      <p:sp>
        <p:nvSpPr>
          <p:cNvPr id="120" name="Google Shape;120;p22"/>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 class of deep neural networks that </a:t>
            </a:r>
            <a:r>
              <a:rPr lang="en" sz="1600"/>
              <a:t>utilizes</a:t>
            </a:r>
            <a:r>
              <a:rPr lang="en" sz="1600"/>
              <a:t> numerical functions to reduce complex network </a:t>
            </a:r>
            <a:r>
              <a:rPr lang="en" sz="1600"/>
              <a:t>information</a:t>
            </a:r>
            <a:r>
              <a:rPr lang="en" sz="1600"/>
              <a:t> into more </a:t>
            </a:r>
            <a:r>
              <a:rPr lang="en" sz="1600"/>
              <a:t>manageable</a:t>
            </a:r>
            <a:r>
              <a:rPr lang="en" sz="1600"/>
              <a:t> pieces that allows for the computer to more accurately and </a:t>
            </a:r>
            <a:r>
              <a:rPr lang="en" sz="1600"/>
              <a:t>efficiently</a:t>
            </a:r>
            <a:r>
              <a:rPr lang="en" sz="1600"/>
              <a:t> come to a correct conclusion </a:t>
            </a:r>
            <a:endParaRPr sz="1600"/>
          </a:p>
          <a:p>
            <a:pPr indent="-330200" lvl="0" marL="457200" rtl="0" algn="l">
              <a:spcBef>
                <a:spcPts val="0"/>
              </a:spcBef>
              <a:spcAft>
                <a:spcPts val="0"/>
              </a:spcAft>
              <a:buSzPts val="1600"/>
              <a:buChar char="●"/>
            </a:pPr>
            <a:r>
              <a:rPr lang="en" sz="1600"/>
              <a:t>In the </a:t>
            </a:r>
            <a:r>
              <a:rPr lang="en" sz="1600"/>
              <a:t>context</a:t>
            </a:r>
            <a:r>
              <a:rPr lang="en" sz="1600"/>
              <a:t> of this project, </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aphicFrame>
        <p:nvGraphicFramePr>
          <p:cNvPr id="125" name="Google Shape;125;p23"/>
          <p:cNvGraphicFramePr/>
          <p:nvPr/>
        </p:nvGraphicFramePr>
        <p:xfrm>
          <a:off x="131388" y="1297025"/>
          <a:ext cx="3000000" cy="3000000"/>
        </p:xfrm>
        <a:graphic>
          <a:graphicData uri="http://schemas.openxmlformats.org/drawingml/2006/table">
            <a:tbl>
              <a:tblPr bandCol="1" bandRow="1">
                <a:noFill/>
                <a:tableStyleId>{BA685C43-5729-4473-B5C5-0385962B8CE4}</a:tableStyleId>
              </a:tblPr>
              <a:tblGrid>
                <a:gridCol w="1032675"/>
                <a:gridCol w="669650"/>
                <a:gridCol w="2384200"/>
                <a:gridCol w="1622850"/>
                <a:gridCol w="1365075"/>
                <a:gridCol w="1806750"/>
              </a:tblGrid>
              <a:tr h="282700">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Author</a:t>
                      </a:r>
                      <a:endParaRPr b="1" sz="1200">
                        <a:latin typeface="Times New Roman"/>
                        <a:ea typeface="Times New Roman"/>
                        <a:cs typeface="Times New Roman"/>
                        <a:sym typeface="Times New Roman"/>
                      </a:endParaRPr>
                    </a:p>
                  </a:txBody>
                  <a:tcPr marT="25400" marB="25400" marR="25400" marL="2032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Year</a:t>
                      </a:r>
                      <a:endParaRPr b="1" sz="1200">
                        <a:latin typeface="Times New Roman"/>
                        <a:ea typeface="Times New Roman"/>
                        <a:cs typeface="Times New Roman"/>
                        <a:sym typeface="Times New Roman"/>
                      </a:endParaRPr>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Algorithm/Technique Used</a:t>
                      </a:r>
                      <a:endParaRPr b="1" sz="1200">
                        <a:latin typeface="Times New Roman"/>
                        <a:ea typeface="Times New Roman"/>
                        <a:cs typeface="Times New Roman"/>
                        <a:sym typeface="Times New Roman"/>
                      </a:endParaRPr>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Dataset</a:t>
                      </a:r>
                      <a:endParaRPr b="1" sz="1200">
                        <a:latin typeface="Times New Roman"/>
                        <a:ea typeface="Times New Roman"/>
                        <a:cs typeface="Times New Roman"/>
                        <a:sym typeface="Times New Roman"/>
                      </a:endParaRPr>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Results Achieved</a:t>
                      </a:r>
                      <a:endParaRPr b="1" sz="1200">
                        <a:latin typeface="Times New Roman"/>
                        <a:ea typeface="Times New Roman"/>
                        <a:cs typeface="Times New Roman"/>
                        <a:sym typeface="Times New Roman"/>
                      </a:endParaRPr>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Limitations/Gaps</a:t>
                      </a:r>
                      <a:endParaRPr b="1" sz="1200">
                        <a:latin typeface="Times New Roman"/>
                        <a:ea typeface="Times New Roman"/>
                        <a:cs typeface="Times New Roman"/>
                        <a:sym typeface="Times New Roman"/>
                      </a:endParaRPr>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747525">
                <a:tc>
                  <a:txBody>
                    <a:bodyPr/>
                    <a:lstStyle/>
                    <a:p>
                      <a:pPr indent="0" lvl="0" marL="0" rtl="0" algn="l">
                        <a:lnSpc>
                          <a:spcPct val="115000"/>
                        </a:lnSpc>
                        <a:spcBef>
                          <a:spcPts val="0"/>
                        </a:spcBef>
                        <a:spcAft>
                          <a:spcPts val="0"/>
                        </a:spcAft>
                        <a:buNone/>
                      </a:pPr>
                      <a:r>
                        <a:rPr lang="en" sz="1200"/>
                        <a:t>Ji et al.,</a:t>
                      </a:r>
                      <a:endParaRPr sz="1200"/>
                    </a:p>
                  </a:txBody>
                  <a:tcPr marT="25400" marB="25400" marR="25400" marL="2032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2021</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Data Driven Fault Diagnostics and Remaining Useful Life predictions using Machine Learning and Machine Statistics</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a:t>
                      </a:r>
                      <a:endParaRPr sz="1200"/>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a:t>
                      </a:r>
                      <a:endParaRPr sz="1200"/>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Fault data is collected under normal circumstances, lacks extreme circumstances</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99800">
                <a:tc>
                  <a:txBody>
                    <a:bodyPr/>
                    <a:lstStyle/>
                    <a:p>
                      <a:pPr indent="0" lvl="0" marL="0" rtl="0" algn="l">
                        <a:lnSpc>
                          <a:spcPct val="115000"/>
                        </a:lnSpc>
                        <a:spcBef>
                          <a:spcPts val="0"/>
                        </a:spcBef>
                        <a:spcAft>
                          <a:spcPts val="0"/>
                        </a:spcAft>
                        <a:buNone/>
                      </a:pPr>
                      <a:r>
                        <a:rPr lang="en" sz="1200"/>
                        <a:t>Wang et al.,</a:t>
                      </a:r>
                      <a:endParaRPr sz="1200"/>
                    </a:p>
                  </a:txBody>
                  <a:tcPr marT="25400" marB="25400" marR="25400" marL="2032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2019</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-DL Analysis as opposed to strictly Physical or Data or Hybrid based approaches</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a:t>
                      </a:r>
                      <a:endParaRPr sz="1200"/>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a:t>
                      </a:r>
                      <a:endParaRPr sz="1200"/>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"Run-to-fail" Data is required</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82700">
                <a:tc>
                  <a:txBody>
                    <a:bodyPr/>
                    <a:lstStyle/>
                    <a:p>
                      <a:pPr indent="0" lvl="0" marL="0" rtl="0" algn="l">
                        <a:lnSpc>
                          <a:spcPct val="115000"/>
                        </a:lnSpc>
                        <a:spcBef>
                          <a:spcPts val="0"/>
                        </a:spcBef>
                        <a:spcAft>
                          <a:spcPts val="0"/>
                        </a:spcAft>
                        <a:buNone/>
                      </a:pPr>
                      <a:r>
                        <a:t/>
                      </a:r>
                      <a:endParaRPr sz="1200"/>
                    </a:p>
                  </a:txBody>
                  <a:tcPr marT="25400" marB="25400" marR="25400" marL="2032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-RNN, AE, DBN, CNN</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908350">
                <a:tc>
                  <a:txBody>
                    <a:bodyPr/>
                    <a:lstStyle/>
                    <a:p>
                      <a:pPr indent="0" lvl="0" marL="0" rtl="0" algn="l">
                        <a:lnSpc>
                          <a:spcPct val="115000"/>
                        </a:lnSpc>
                        <a:spcBef>
                          <a:spcPts val="0"/>
                        </a:spcBef>
                        <a:spcAft>
                          <a:spcPts val="0"/>
                        </a:spcAft>
                        <a:buNone/>
                      </a:pPr>
                      <a:r>
                        <a:rPr lang="en" sz="1200"/>
                        <a:t>Yao et al.,</a:t>
                      </a:r>
                      <a:endParaRPr sz="1200"/>
                    </a:p>
                  </a:txBody>
                  <a:tcPr marT="25400" marB="25400" marR="25400" marL="2032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Deep Q Transfer Learning (DQTL)</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Q- Function acquired from Kistler compact multicomponent dynamometer and DAQ Elsys TraNET 404s8</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RMSE=20.23 min</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t>MAE=16.54</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Extensive noise reduction methods needed to accommodate for extreme deformations</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41000">
                <a:tc>
                  <a:txBody>
                    <a:bodyPr/>
                    <a:lstStyle/>
                    <a:p>
                      <a:pPr indent="0" lvl="0" marL="0" rtl="0" algn="l">
                        <a:lnSpc>
                          <a:spcPct val="115000"/>
                        </a:lnSpc>
                        <a:spcBef>
                          <a:spcPts val="0"/>
                        </a:spcBef>
                        <a:spcAft>
                          <a:spcPts val="0"/>
                        </a:spcAft>
                        <a:buNone/>
                      </a:pPr>
                      <a:r>
                        <a:rPr lang="en" sz="12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Nemetha et al.</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t>2018</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PriMa-X Boost in PSM</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Functionality of PriMa-X Boost in PSM</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126" name="Google Shape;126;p2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Literature Review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aphicFrame>
        <p:nvGraphicFramePr>
          <p:cNvPr id="131" name="Google Shape;131;p24"/>
          <p:cNvGraphicFramePr/>
          <p:nvPr/>
        </p:nvGraphicFramePr>
        <p:xfrm>
          <a:off x="174175" y="1273675"/>
          <a:ext cx="3000000" cy="3000000"/>
        </p:xfrm>
        <a:graphic>
          <a:graphicData uri="http://schemas.openxmlformats.org/drawingml/2006/table">
            <a:tbl>
              <a:tblPr bandCol="1" bandRow="1">
                <a:noFill/>
                <a:tableStyleId>{BA685C43-5729-4473-B5C5-0385962B8CE4}</a:tableStyleId>
              </a:tblPr>
              <a:tblGrid>
                <a:gridCol w="1008550"/>
                <a:gridCol w="571375"/>
                <a:gridCol w="1653275"/>
                <a:gridCol w="1613975"/>
                <a:gridCol w="1499950"/>
                <a:gridCol w="2326400"/>
              </a:tblGrid>
              <a:tr h="670000">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Author</a:t>
                      </a:r>
                      <a:endParaRPr b="1" sz="1200">
                        <a:latin typeface="Times New Roman"/>
                        <a:ea typeface="Times New Roman"/>
                        <a:cs typeface="Times New Roman"/>
                        <a:sym typeface="Times New Roman"/>
                      </a:endParaRPr>
                    </a:p>
                  </a:txBody>
                  <a:tcPr marT="25400" marB="25400" marR="25400" marL="2032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Year</a:t>
                      </a:r>
                      <a:endParaRPr b="1" sz="1200">
                        <a:latin typeface="Times New Roman"/>
                        <a:ea typeface="Times New Roman"/>
                        <a:cs typeface="Times New Roman"/>
                        <a:sym typeface="Times New Roman"/>
                      </a:endParaRPr>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Algorithm/Technique Used</a:t>
                      </a:r>
                      <a:endParaRPr b="1" sz="1200">
                        <a:latin typeface="Times New Roman"/>
                        <a:ea typeface="Times New Roman"/>
                        <a:cs typeface="Times New Roman"/>
                        <a:sym typeface="Times New Roman"/>
                      </a:endParaRPr>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Dataset</a:t>
                      </a:r>
                      <a:endParaRPr b="1" sz="1200">
                        <a:latin typeface="Times New Roman"/>
                        <a:ea typeface="Times New Roman"/>
                        <a:cs typeface="Times New Roman"/>
                        <a:sym typeface="Times New Roman"/>
                      </a:endParaRPr>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Results Achieved</a:t>
                      </a:r>
                      <a:endParaRPr b="1" sz="1200">
                        <a:latin typeface="Times New Roman"/>
                        <a:ea typeface="Times New Roman"/>
                        <a:cs typeface="Times New Roman"/>
                        <a:sym typeface="Times New Roman"/>
                      </a:endParaRPr>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Limitations/Gaps</a:t>
                      </a:r>
                      <a:endParaRPr b="1" sz="1200">
                        <a:latin typeface="Times New Roman"/>
                        <a:ea typeface="Times New Roman"/>
                        <a:cs typeface="Times New Roman"/>
                        <a:sym typeface="Times New Roman"/>
                      </a:endParaRPr>
                    </a:p>
                  </a:txBody>
                  <a:tcPr marT="25400" marB="25400" marR="25400" marL="203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612525">
                <a:tc>
                  <a:txBody>
                    <a:bodyPr/>
                    <a:lstStyle/>
                    <a:p>
                      <a:pPr indent="0" lvl="0" marL="0" rtl="0" algn="l">
                        <a:lnSpc>
                          <a:spcPct val="115000"/>
                        </a:lnSpc>
                        <a:spcBef>
                          <a:spcPts val="0"/>
                        </a:spcBef>
                        <a:spcAft>
                          <a:spcPts val="0"/>
                        </a:spcAft>
                        <a:buNone/>
                      </a:pPr>
                      <a:r>
                        <a:rPr lang="en" sz="1200"/>
                        <a:t>WANG et al.,</a:t>
                      </a:r>
                      <a:endParaRPr sz="1200"/>
                    </a:p>
                  </a:txBody>
                  <a:tcPr marT="25400" marB="25400" marR="25400" marL="2032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2021</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DCNN, LSTM...</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Random variable</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DCNN RMSE: 1.986 - LSTM RSME: 0.25425/ MAPE:14.785</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a multitude of of algorithms are needed to obtain specific results such as speed and accuracy</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995725">
                <a:tc>
                  <a:txBody>
                    <a:bodyPr/>
                    <a:lstStyle/>
                    <a:p>
                      <a:pPr indent="0" lvl="0" marL="0" rtl="0" algn="l">
                        <a:lnSpc>
                          <a:spcPct val="115000"/>
                        </a:lnSpc>
                        <a:spcBef>
                          <a:spcPts val="0"/>
                        </a:spcBef>
                        <a:spcAft>
                          <a:spcPts val="0"/>
                        </a:spcAft>
                        <a:buNone/>
                      </a:pPr>
                      <a:r>
                        <a:rPr lang="en" sz="1200"/>
                        <a:t>Sayyad et al.,</a:t>
                      </a:r>
                      <a:endParaRPr sz="1200"/>
                    </a:p>
                  </a:txBody>
                  <a:tcPr marT="25400" marB="25400" marR="25400" marL="2032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2021</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Data-driven and multiple decision making algorithms (SVM, ANN, AE...)</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NASA milling data set, PHM 2010</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multiple solutions</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Data captured by sensors leave room for a significant amount of noise. Low Accuracy</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30425">
                <a:tc>
                  <a:txBody>
                    <a:bodyPr/>
                    <a:lstStyle/>
                    <a:p>
                      <a:pPr indent="0" lvl="0" marL="0" rtl="0" algn="l">
                        <a:lnSpc>
                          <a:spcPct val="115000"/>
                        </a:lnSpc>
                        <a:spcBef>
                          <a:spcPts val="0"/>
                        </a:spcBef>
                        <a:spcAft>
                          <a:spcPts val="0"/>
                        </a:spcAft>
                        <a:buNone/>
                      </a:pPr>
                      <a:r>
                        <a:rPr lang="en" sz="1200" u="sng">
                          <a:solidFill>
                            <a:srgbClr val="1155CC"/>
                          </a:solidFill>
                          <a:hlinkClick r:id="rId3">
                            <a:extLst>
                              <a:ext uri="{A12FA001-AC4F-418D-AE19-62706E023703}">
                                <ahyp:hlinkClr val="tx"/>
                              </a:ext>
                            </a:extLst>
                          </a:hlinkClick>
                        </a:rPr>
                        <a:t>Alam et al.,</a:t>
                      </a:r>
                      <a:endParaRPr sz="1200"/>
                    </a:p>
                  </a:txBody>
                  <a:tcPr marT="25400" marB="25400" marR="25400" marL="2032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t>2021</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Sequential event data. 1D-CNN/ LSTM/ Multi-head attention/ XGboost</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C-MAPSS</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Multiple results. All except XGboost achieved similar RSME values</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event data contains challenges such as absence of specific patterns, lack of periodicity, and random nature of "event appearance."</a:t>
                      </a:r>
                      <a:endParaRPr sz="1200"/>
                    </a:p>
                  </a:txBody>
                  <a:tcPr marT="25400" marB="25400" marR="25400" marL="20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2" name="Google Shape;132;p2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Literature Review continued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Methodology </a:t>
            </a:r>
            <a:endParaRPr/>
          </a:p>
        </p:txBody>
      </p:sp>
      <p:sp>
        <p:nvSpPr>
          <p:cNvPr id="138" name="Google Shape;138;p25"/>
          <p:cNvSpPr txBox="1"/>
          <p:nvPr>
            <p:ph idx="1" type="body"/>
          </p:nvPr>
        </p:nvSpPr>
        <p:spPr>
          <a:xfrm>
            <a:off x="4353300" y="256675"/>
            <a:ext cx="4669500" cy="4098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Since Deep Learning requires data sets in order to learn, sensor data was taken from several engines at specific areas of the engines.</a:t>
            </a:r>
            <a:endParaRPr sz="1600"/>
          </a:p>
          <a:p>
            <a:pPr indent="-330200" lvl="0" marL="457200" rtl="0" algn="l">
              <a:spcBef>
                <a:spcPts val="0"/>
              </a:spcBef>
              <a:spcAft>
                <a:spcPts val="0"/>
              </a:spcAft>
              <a:buSzPts val="1600"/>
              <a:buChar char="●"/>
            </a:pPr>
            <a:r>
              <a:rPr lang="en" sz="1600"/>
              <a:t>This data measured the quality of the given parts over an extended period of time.</a:t>
            </a:r>
            <a:endParaRPr sz="1600"/>
          </a:p>
          <a:p>
            <a:pPr indent="-330200" lvl="0" marL="457200" rtl="0" algn="l">
              <a:spcBef>
                <a:spcPts val="0"/>
              </a:spcBef>
              <a:spcAft>
                <a:spcPts val="0"/>
              </a:spcAft>
              <a:buSzPts val="1600"/>
              <a:buChar char="●"/>
            </a:pPr>
            <a:r>
              <a:rPr lang="en" sz="1600"/>
              <a:t>This was then compared with overall RUL of the engine.</a:t>
            </a:r>
            <a:endParaRPr sz="1600"/>
          </a:p>
          <a:p>
            <a:pPr indent="-330200" lvl="0" marL="457200" rtl="0" algn="l">
              <a:spcBef>
                <a:spcPts val="0"/>
              </a:spcBef>
              <a:spcAft>
                <a:spcPts val="0"/>
              </a:spcAft>
              <a:buSzPts val="1600"/>
              <a:buChar char="●"/>
            </a:pPr>
            <a:r>
              <a:rPr lang="en" sz="1600"/>
              <a:t>This will then allow us to see what parts of the engine have a greater significance in overall RUL.</a:t>
            </a:r>
            <a:endParaRPr sz="1600"/>
          </a:p>
          <a:p>
            <a:pPr indent="-330200" lvl="0" marL="457200" rtl="0" algn="l">
              <a:spcBef>
                <a:spcPts val="0"/>
              </a:spcBef>
              <a:spcAft>
                <a:spcPts val="0"/>
              </a:spcAft>
              <a:buSzPts val="1600"/>
              <a:buChar char="●"/>
            </a:pPr>
            <a:r>
              <a:rPr lang="en" sz="1600"/>
              <a:t>The code used to cluster and </a:t>
            </a:r>
            <a:r>
              <a:rPr lang="en" sz="1600"/>
              <a:t>analyze</a:t>
            </a:r>
            <a:r>
              <a:rPr lang="en" sz="1600"/>
              <a:t> the data was written in Python and MatLab.</a:t>
            </a:r>
            <a:endParaRPr sz="1600"/>
          </a:p>
          <a:p>
            <a:pPr indent="-330200" lvl="0" marL="457200" rtl="0" algn="l">
              <a:spcBef>
                <a:spcPts val="0"/>
              </a:spcBef>
              <a:spcAft>
                <a:spcPts val="0"/>
              </a:spcAft>
              <a:buSzPts val="1600"/>
              <a:buChar char="●"/>
            </a:pPr>
            <a:r>
              <a:rPr lang="en" sz="1600"/>
              <a:t>Graphs were made of data from specific sensors in order to visualize the data. The graphs overlaps all trial readings in a case study.</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25" y="500925"/>
            <a:ext cx="3706500" cy="70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Methodology</a:t>
            </a:r>
            <a:endParaRPr/>
          </a:p>
        </p:txBody>
      </p:sp>
      <p:pic>
        <p:nvPicPr>
          <p:cNvPr id="144" name="Google Shape;144;p26"/>
          <p:cNvPicPr preferRelativeResize="0"/>
          <p:nvPr/>
        </p:nvPicPr>
        <p:blipFill>
          <a:blip r:embed="rId3">
            <a:alphaModFix/>
          </a:blip>
          <a:stretch>
            <a:fillRect/>
          </a:stretch>
        </p:blipFill>
        <p:spPr>
          <a:xfrm>
            <a:off x="544100" y="1438150"/>
            <a:ext cx="2812875" cy="1875250"/>
          </a:xfrm>
          <a:prstGeom prst="rect">
            <a:avLst/>
          </a:prstGeom>
          <a:noFill/>
          <a:ln>
            <a:noFill/>
          </a:ln>
        </p:spPr>
      </p:pic>
      <p:pic>
        <p:nvPicPr>
          <p:cNvPr id="145" name="Google Shape;145;p26"/>
          <p:cNvPicPr preferRelativeResize="0"/>
          <p:nvPr/>
        </p:nvPicPr>
        <p:blipFill>
          <a:blip r:embed="rId4">
            <a:alphaModFix/>
          </a:blip>
          <a:stretch>
            <a:fillRect/>
          </a:stretch>
        </p:blipFill>
        <p:spPr>
          <a:xfrm>
            <a:off x="4382350" y="327742"/>
            <a:ext cx="2812875" cy="1875258"/>
          </a:xfrm>
          <a:prstGeom prst="rect">
            <a:avLst/>
          </a:prstGeom>
          <a:noFill/>
          <a:ln cap="flat" cmpd="sng" w="19050">
            <a:solidFill>
              <a:schemeClr val="dk1"/>
            </a:solidFill>
            <a:prstDash val="solid"/>
            <a:round/>
            <a:headEnd len="sm" w="sm" type="none"/>
            <a:tailEnd len="sm" w="sm" type="none"/>
          </a:ln>
        </p:spPr>
      </p:pic>
      <p:pic>
        <p:nvPicPr>
          <p:cNvPr id="146" name="Google Shape;146;p26"/>
          <p:cNvPicPr preferRelativeResize="0"/>
          <p:nvPr/>
        </p:nvPicPr>
        <p:blipFill>
          <a:blip r:embed="rId5">
            <a:alphaModFix/>
          </a:blip>
          <a:stretch>
            <a:fillRect/>
          </a:stretch>
        </p:blipFill>
        <p:spPr>
          <a:xfrm>
            <a:off x="6255625" y="2964475"/>
            <a:ext cx="2812875" cy="1875250"/>
          </a:xfrm>
          <a:prstGeom prst="rect">
            <a:avLst/>
          </a:prstGeom>
          <a:noFill/>
          <a:ln cap="flat" cmpd="sng" w="19050">
            <a:solidFill>
              <a:schemeClr val="dk1"/>
            </a:solidFill>
            <a:prstDash val="solid"/>
            <a:round/>
            <a:headEnd len="sm" w="sm" type="none"/>
            <a:tailEnd len="sm" w="sm" type="none"/>
          </a:ln>
        </p:spPr>
      </p:pic>
      <p:sp>
        <p:nvSpPr>
          <p:cNvPr id="147" name="Google Shape;147;p26"/>
          <p:cNvSpPr txBox="1"/>
          <p:nvPr/>
        </p:nvSpPr>
        <p:spPr>
          <a:xfrm>
            <a:off x="7209400" y="105800"/>
            <a:ext cx="18591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latin typeface="Roboto"/>
                <a:ea typeface="Roboto"/>
                <a:cs typeface="Roboto"/>
                <a:sym typeface="Roboto"/>
              </a:rPr>
              <a:t>Oper. Sensor 17.</a:t>
            </a:r>
            <a:endParaRPr b="1" i="1">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While the slope is positive, readings only exist at specific intervals. Meaning that the lack of precision make it difficult to properly discern the importance of this data set.</a:t>
            </a:r>
            <a:endParaRPr>
              <a:latin typeface="Roboto"/>
              <a:ea typeface="Roboto"/>
              <a:cs typeface="Roboto"/>
              <a:sym typeface="Roboto"/>
            </a:endParaRPr>
          </a:p>
        </p:txBody>
      </p:sp>
      <p:sp>
        <p:nvSpPr>
          <p:cNvPr id="148" name="Google Shape;148;p26"/>
          <p:cNvSpPr txBox="1"/>
          <p:nvPr/>
        </p:nvSpPr>
        <p:spPr>
          <a:xfrm>
            <a:off x="4382350" y="2732250"/>
            <a:ext cx="18591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latin typeface="Roboto"/>
                <a:ea typeface="Roboto"/>
                <a:cs typeface="Roboto"/>
                <a:sym typeface="Roboto"/>
              </a:rPr>
              <a:t>Oper. Sensor 9.</a:t>
            </a:r>
            <a:endParaRPr b="1" i="1">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One of the more telling graphs, we can see that this part suffers more from wear and tear over time, having one the more impactful aspects on overall RUL.</a:t>
            </a:r>
            <a:endParaRPr>
              <a:latin typeface="Roboto"/>
              <a:ea typeface="Roboto"/>
              <a:cs typeface="Roboto"/>
              <a:sym typeface="Roboto"/>
            </a:endParaRPr>
          </a:p>
        </p:txBody>
      </p:sp>
      <p:sp>
        <p:nvSpPr>
          <p:cNvPr id="149" name="Google Shape;149;p26"/>
          <p:cNvSpPr txBox="1"/>
          <p:nvPr/>
        </p:nvSpPr>
        <p:spPr>
          <a:xfrm>
            <a:off x="226700" y="3491350"/>
            <a:ext cx="3706500" cy="1477500"/>
          </a:xfrm>
          <a:prstGeom prst="rect">
            <a:avLst/>
          </a:prstGeom>
          <a:solidFill>
            <a:srgbClr val="4343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solidFill>
                  <a:schemeClr val="lt1"/>
                </a:solidFill>
                <a:latin typeface="Roboto"/>
                <a:ea typeface="Roboto"/>
                <a:cs typeface="Roboto"/>
                <a:sym typeface="Roboto"/>
              </a:rPr>
              <a:t>Oper. Sensor 5.</a:t>
            </a:r>
            <a:endParaRPr b="1" i="1">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All data for the trials show essentially the exact same reading. While a slope was calculated, it is so near-zero that sensors with this type of output can be disregarded in predicting overall RUL.</a:t>
            </a:r>
            <a:endParaRPr>
              <a:solidFill>
                <a:schemeClr val="lt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Methodology</a:t>
            </a:r>
            <a:endParaRPr/>
          </a:p>
        </p:txBody>
      </p:sp>
      <p:sp>
        <p:nvSpPr>
          <p:cNvPr id="155" name="Google Shape;155;p27"/>
          <p:cNvSpPr txBox="1"/>
          <p:nvPr>
            <p:ph idx="1" type="body"/>
          </p:nvPr>
        </p:nvSpPr>
        <p:spPr>
          <a:xfrm>
            <a:off x="4429175" y="314150"/>
            <a:ext cx="4536000" cy="45420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SzPts val="1600"/>
              <a:buChar char="●"/>
            </a:pPr>
            <a:r>
              <a:rPr lang="en" sz="1600"/>
              <a:t>After deriving the importance each engine area has on overall RUL, the model can begin using Deep Learning to learn from the recorded data.</a:t>
            </a:r>
            <a:endParaRPr sz="1600"/>
          </a:p>
          <a:p>
            <a:pPr indent="-330200" lvl="0" marL="457200" rtl="0" algn="l">
              <a:lnSpc>
                <a:spcPct val="105000"/>
              </a:lnSpc>
              <a:spcBef>
                <a:spcPts val="0"/>
              </a:spcBef>
              <a:spcAft>
                <a:spcPts val="0"/>
              </a:spcAft>
              <a:buSzPts val="1600"/>
              <a:buChar char="●"/>
            </a:pPr>
            <a:r>
              <a:rPr lang="en" sz="1600"/>
              <a:t>The type of training we we used in our deep learning is  a Convolution Neural Network (CNN)</a:t>
            </a:r>
            <a:endParaRPr sz="1600"/>
          </a:p>
          <a:p>
            <a:pPr indent="-330200" lvl="0" marL="457200" rtl="0" algn="l">
              <a:lnSpc>
                <a:spcPct val="105000"/>
              </a:lnSpc>
              <a:spcBef>
                <a:spcPts val="0"/>
              </a:spcBef>
              <a:spcAft>
                <a:spcPts val="0"/>
              </a:spcAft>
              <a:buSzPts val="1600"/>
              <a:buChar char="●"/>
            </a:pPr>
            <a:r>
              <a:rPr lang="en" sz="1600"/>
              <a:t>The model will ignore unimportant data, and recognize changes in the important ones. This is known as feature selection.</a:t>
            </a:r>
            <a:endParaRPr sz="1600"/>
          </a:p>
          <a:p>
            <a:pPr indent="-330200" lvl="0" marL="457200" rtl="0" algn="l">
              <a:lnSpc>
                <a:spcPct val="105000"/>
              </a:lnSpc>
              <a:spcBef>
                <a:spcPts val="0"/>
              </a:spcBef>
              <a:spcAft>
                <a:spcPts val="0"/>
              </a:spcAft>
              <a:buSzPts val="1600"/>
              <a:buChar char="●"/>
            </a:pPr>
            <a:r>
              <a:rPr lang="en" sz="1600"/>
              <a:t>This is where the fact that using CNN is helpful, because CNN  learning adaptively uses hierarchies of data importance in order to better discern the best way to effectively predict RUL.</a:t>
            </a:r>
            <a:endParaRPr sz="1600"/>
          </a:p>
          <a:p>
            <a:pPr indent="-330200" lvl="0" marL="457200" rtl="0" algn="l">
              <a:lnSpc>
                <a:spcPct val="105000"/>
              </a:lnSpc>
              <a:spcBef>
                <a:spcPts val="0"/>
              </a:spcBef>
              <a:spcAft>
                <a:spcPts val="0"/>
              </a:spcAft>
              <a:buSzPts val="1600"/>
              <a:buChar char="●"/>
            </a:pPr>
            <a:r>
              <a:rPr lang="en" sz="1600"/>
              <a:t>Feature selection through CNN was paramount in our final model.</a:t>
            </a:r>
            <a:endParaRPr sz="1600"/>
          </a:p>
          <a:p>
            <a:pPr indent="0" lvl="0" marL="457200" rtl="0" algn="l">
              <a:lnSpc>
                <a:spcPct val="105000"/>
              </a:lnSpc>
              <a:spcBef>
                <a:spcPts val="1200"/>
              </a:spcBef>
              <a:spcAft>
                <a:spcPts val="1200"/>
              </a:spcAft>
              <a:buNone/>
            </a:pPr>
            <a:r>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Methodology</a:t>
            </a:r>
            <a:endParaRPr/>
          </a:p>
        </p:txBody>
      </p:sp>
      <p:sp>
        <p:nvSpPr>
          <p:cNvPr id="161" name="Google Shape;161;p28"/>
          <p:cNvSpPr txBox="1"/>
          <p:nvPr>
            <p:ph idx="1" type="body"/>
          </p:nvPr>
        </p:nvSpPr>
        <p:spPr>
          <a:xfrm>
            <a:off x="4572000" y="500925"/>
            <a:ext cx="4239000" cy="4098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CNN layering came into play as was scene in the graphs.</a:t>
            </a:r>
            <a:endParaRPr sz="1600"/>
          </a:p>
          <a:p>
            <a:pPr indent="-330200" lvl="0" marL="457200" rtl="0" algn="l">
              <a:spcBef>
                <a:spcPts val="0"/>
              </a:spcBef>
              <a:spcAft>
                <a:spcPts val="0"/>
              </a:spcAft>
              <a:buSzPts val="1600"/>
              <a:buChar char="●"/>
            </a:pPr>
            <a:r>
              <a:rPr lang="en" sz="1600"/>
              <a:t>The layering creates more distinct patterns across all cases for each sensor reading data, giving the most effective </a:t>
            </a:r>
            <a:endParaRPr sz="1600"/>
          </a:p>
          <a:p>
            <a:pPr indent="-330200" lvl="0" marL="457200" rtl="0" algn="l">
              <a:spcBef>
                <a:spcPts val="0"/>
              </a:spcBef>
              <a:spcAft>
                <a:spcPts val="0"/>
              </a:spcAft>
              <a:buSzPts val="1600"/>
              <a:buChar char="●"/>
            </a:pPr>
            <a:r>
              <a:rPr lang="en" sz="1600"/>
              <a:t>The model should then be able to recognize similar patterns in future readings, and having learned from the fed data, will be able to predict when a fail state is imminent.</a:t>
            </a:r>
            <a:endParaRPr sz="1600"/>
          </a:p>
          <a:p>
            <a:pPr indent="-330200" lvl="0" marL="457200" rtl="0" algn="l">
              <a:spcBef>
                <a:spcPts val="0"/>
              </a:spcBef>
              <a:spcAft>
                <a:spcPts val="0"/>
              </a:spcAft>
              <a:buSzPts val="1600"/>
              <a:buChar char="●"/>
            </a:pPr>
            <a:r>
              <a:rPr lang="en" sz="1600"/>
              <a:t>Should the model detect an upcoming fail state in the engine, it will alert the user.</a:t>
            </a:r>
            <a:endParaRPr sz="1600"/>
          </a:p>
        </p:txBody>
      </p:sp>
      <p:pic>
        <p:nvPicPr>
          <p:cNvPr id="162" name="Google Shape;162;p28"/>
          <p:cNvPicPr preferRelativeResize="0"/>
          <p:nvPr/>
        </p:nvPicPr>
        <p:blipFill>
          <a:blip r:embed="rId3">
            <a:alphaModFix/>
          </a:blip>
          <a:stretch>
            <a:fillRect/>
          </a:stretch>
        </p:blipFill>
        <p:spPr>
          <a:xfrm>
            <a:off x="502863" y="1751900"/>
            <a:ext cx="3324225" cy="371475"/>
          </a:xfrm>
          <a:prstGeom prst="rect">
            <a:avLst/>
          </a:prstGeom>
          <a:noFill/>
          <a:ln>
            <a:noFill/>
          </a:ln>
        </p:spPr>
      </p:pic>
      <p:pic>
        <p:nvPicPr>
          <p:cNvPr id="163" name="Google Shape;163;p28"/>
          <p:cNvPicPr preferRelativeResize="0"/>
          <p:nvPr/>
        </p:nvPicPr>
        <p:blipFill>
          <a:blip r:embed="rId4">
            <a:alphaModFix/>
          </a:blip>
          <a:stretch>
            <a:fillRect/>
          </a:stretch>
        </p:blipFill>
        <p:spPr>
          <a:xfrm>
            <a:off x="1364863" y="3009825"/>
            <a:ext cx="1600200" cy="371475"/>
          </a:xfrm>
          <a:prstGeom prst="rect">
            <a:avLst/>
          </a:prstGeom>
          <a:noFill/>
          <a:ln>
            <a:noFill/>
          </a:ln>
        </p:spPr>
      </p:pic>
      <p:sp>
        <p:nvSpPr>
          <p:cNvPr id="164" name="Google Shape;164;p28"/>
          <p:cNvSpPr txBox="1"/>
          <p:nvPr/>
        </p:nvSpPr>
        <p:spPr>
          <a:xfrm>
            <a:off x="1037425" y="1328000"/>
            <a:ext cx="237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Roboto"/>
                <a:ea typeface="Roboto"/>
                <a:cs typeface="Roboto"/>
                <a:sym typeface="Roboto"/>
              </a:rPr>
              <a:t>Convolution Layer Formula</a:t>
            </a:r>
            <a:endParaRPr>
              <a:solidFill>
                <a:schemeClr val="lt1"/>
              </a:solidFill>
              <a:latin typeface="Roboto"/>
              <a:ea typeface="Roboto"/>
              <a:cs typeface="Roboto"/>
              <a:sym typeface="Roboto"/>
            </a:endParaRPr>
          </a:p>
        </p:txBody>
      </p:sp>
      <p:sp>
        <p:nvSpPr>
          <p:cNvPr id="165" name="Google Shape;165;p28"/>
          <p:cNvSpPr txBox="1"/>
          <p:nvPr/>
        </p:nvSpPr>
        <p:spPr>
          <a:xfrm>
            <a:off x="1157600" y="2609625"/>
            <a:ext cx="201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Roboto"/>
                <a:ea typeface="Roboto"/>
                <a:cs typeface="Roboto"/>
                <a:sym typeface="Roboto"/>
              </a:rPr>
              <a:t>Pooling Layer Formula</a:t>
            </a:r>
            <a:endParaRPr>
              <a:solidFill>
                <a:schemeClr val="lt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299525" y="561950"/>
            <a:ext cx="3717000" cy="60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a:t>
            </a:r>
            <a:endParaRPr/>
          </a:p>
        </p:txBody>
      </p:sp>
      <p:sp>
        <p:nvSpPr>
          <p:cNvPr id="171" name="Google Shape;171;p29"/>
          <p:cNvSpPr txBox="1"/>
          <p:nvPr>
            <p:ph idx="1" type="body"/>
          </p:nvPr>
        </p:nvSpPr>
        <p:spPr>
          <a:xfrm>
            <a:off x="4572000" y="289675"/>
            <a:ext cx="4145400" cy="14403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SzPts val="1600"/>
              <a:buChar char="●"/>
            </a:pPr>
            <a:r>
              <a:rPr lang="en" sz="1600"/>
              <a:t>Commercial Modular Aero-Propulsion System Simulation, </a:t>
            </a:r>
            <a:r>
              <a:rPr lang="en" sz="1600"/>
              <a:t>C-MAPPS data set created by NASA</a:t>
            </a:r>
            <a:endParaRPr sz="1600"/>
          </a:p>
          <a:p>
            <a:pPr indent="-330200" lvl="0" marL="457200" rtl="0" algn="l">
              <a:spcBef>
                <a:spcPts val="0"/>
              </a:spcBef>
              <a:spcAft>
                <a:spcPts val="0"/>
              </a:spcAft>
              <a:buSzPts val="1600"/>
              <a:buChar char="●"/>
            </a:pPr>
            <a:r>
              <a:rPr lang="en" sz="1600"/>
              <a:t>A simulation of realistic large commercial turbofan engine data</a:t>
            </a:r>
            <a:endParaRPr sz="1600"/>
          </a:p>
        </p:txBody>
      </p:sp>
      <p:pic>
        <p:nvPicPr>
          <p:cNvPr id="172" name="Google Shape;172;p29"/>
          <p:cNvPicPr preferRelativeResize="0"/>
          <p:nvPr/>
        </p:nvPicPr>
        <p:blipFill>
          <a:blip r:embed="rId3">
            <a:alphaModFix/>
          </a:blip>
          <a:stretch>
            <a:fillRect/>
          </a:stretch>
        </p:blipFill>
        <p:spPr>
          <a:xfrm>
            <a:off x="834588" y="1916750"/>
            <a:ext cx="7474826" cy="2692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idx="1" type="body"/>
          </p:nvPr>
        </p:nvSpPr>
        <p:spPr>
          <a:xfrm>
            <a:off x="354025" y="2822325"/>
            <a:ext cx="3247500" cy="22197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lt1"/>
              </a:buClr>
              <a:buSzPts val="1600"/>
              <a:buChar char="●"/>
            </a:pPr>
            <a:r>
              <a:rPr lang="en" sz="1600">
                <a:solidFill>
                  <a:schemeClr val="lt1"/>
                </a:solidFill>
              </a:rPr>
              <a:t>Complexity between the training can be seen</a:t>
            </a: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The amount of time taken</a:t>
            </a: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The amount of iterations</a:t>
            </a:r>
            <a:endParaRPr sz="1600">
              <a:solidFill>
                <a:schemeClr val="lt1"/>
              </a:solidFill>
            </a:endParaRPr>
          </a:p>
        </p:txBody>
      </p:sp>
      <p:pic>
        <p:nvPicPr>
          <p:cNvPr descr="Table, Excel&#10;&#10;Description automatically generated" id="178" name="Google Shape;178;p30"/>
          <p:cNvPicPr preferRelativeResize="0"/>
          <p:nvPr/>
        </p:nvPicPr>
        <p:blipFill>
          <a:blip r:embed="rId3">
            <a:alphaModFix/>
          </a:blip>
          <a:stretch>
            <a:fillRect/>
          </a:stretch>
        </p:blipFill>
        <p:spPr>
          <a:xfrm>
            <a:off x="0" y="0"/>
            <a:ext cx="5308668" cy="2698425"/>
          </a:xfrm>
          <a:prstGeom prst="rect">
            <a:avLst/>
          </a:prstGeom>
          <a:noFill/>
          <a:ln>
            <a:noFill/>
          </a:ln>
        </p:spPr>
      </p:pic>
      <p:pic>
        <p:nvPicPr>
          <p:cNvPr descr="Chart, box and whisker chart&#10;&#10;Description automatically generated" id="179" name="Google Shape;179;p30"/>
          <p:cNvPicPr preferRelativeResize="0"/>
          <p:nvPr/>
        </p:nvPicPr>
        <p:blipFill>
          <a:blip r:embed="rId4">
            <a:alphaModFix/>
          </a:blip>
          <a:stretch>
            <a:fillRect/>
          </a:stretch>
        </p:blipFill>
        <p:spPr>
          <a:xfrm>
            <a:off x="3835325" y="2515627"/>
            <a:ext cx="5308675" cy="2627873"/>
          </a:xfrm>
          <a:prstGeom prst="rect">
            <a:avLst/>
          </a:prstGeom>
          <a:noFill/>
          <a:ln>
            <a:noFill/>
          </a:ln>
        </p:spPr>
      </p:pic>
      <p:sp>
        <p:nvSpPr>
          <p:cNvPr id="180" name="Google Shape;180;p30"/>
          <p:cNvSpPr txBox="1"/>
          <p:nvPr>
            <p:ph idx="1" type="body"/>
          </p:nvPr>
        </p:nvSpPr>
        <p:spPr>
          <a:xfrm>
            <a:off x="5308675" y="366325"/>
            <a:ext cx="2248500" cy="378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1600"/>
              <a:t>Training</a:t>
            </a:r>
            <a:r>
              <a:rPr lang="en" sz="1600"/>
              <a:t> for FD001</a:t>
            </a:r>
            <a:endParaRPr sz="1600"/>
          </a:p>
        </p:txBody>
      </p:sp>
      <p:sp>
        <p:nvSpPr>
          <p:cNvPr id="181" name="Google Shape;181;p30"/>
          <p:cNvSpPr txBox="1"/>
          <p:nvPr>
            <p:ph idx="1" type="body"/>
          </p:nvPr>
        </p:nvSpPr>
        <p:spPr>
          <a:xfrm>
            <a:off x="6256425" y="2099825"/>
            <a:ext cx="2033400" cy="460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t>Training for FD002</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idx="1" type="body"/>
          </p:nvPr>
        </p:nvSpPr>
        <p:spPr>
          <a:xfrm>
            <a:off x="5264200" y="198090"/>
            <a:ext cx="1550400" cy="485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FD001 Sensors</a:t>
            </a:r>
            <a:endParaRPr/>
          </a:p>
        </p:txBody>
      </p:sp>
      <p:pic>
        <p:nvPicPr>
          <p:cNvPr id="187" name="Google Shape;187;p31"/>
          <p:cNvPicPr preferRelativeResize="0"/>
          <p:nvPr/>
        </p:nvPicPr>
        <p:blipFill>
          <a:blip r:embed="rId3">
            <a:alphaModFix/>
          </a:blip>
          <a:stretch>
            <a:fillRect/>
          </a:stretch>
        </p:blipFill>
        <p:spPr>
          <a:xfrm>
            <a:off x="3760275" y="2523175"/>
            <a:ext cx="5383725" cy="2620334"/>
          </a:xfrm>
          <a:prstGeom prst="rect">
            <a:avLst/>
          </a:prstGeom>
          <a:noFill/>
          <a:ln>
            <a:noFill/>
          </a:ln>
        </p:spPr>
      </p:pic>
      <p:pic>
        <p:nvPicPr>
          <p:cNvPr id="188" name="Google Shape;188;p31"/>
          <p:cNvPicPr preferRelativeResize="0"/>
          <p:nvPr/>
        </p:nvPicPr>
        <p:blipFill rotWithShape="1">
          <a:blip r:embed="rId4">
            <a:alphaModFix/>
          </a:blip>
          <a:srcRect b="3929" l="0" r="3929" t="0"/>
          <a:stretch/>
        </p:blipFill>
        <p:spPr>
          <a:xfrm>
            <a:off x="0" y="0"/>
            <a:ext cx="5264198" cy="2523175"/>
          </a:xfrm>
          <a:prstGeom prst="rect">
            <a:avLst/>
          </a:prstGeom>
          <a:noFill/>
          <a:ln>
            <a:noFill/>
          </a:ln>
        </p:spPr>
      </p:pic>
      <p:sp>
        <p:nvSpPr>
          <p:cNvPr id="189" name="Google Shape;189;p31"/>
          <p:cNvSpPr txBox="1"/>
          <p:nvPr>
            <p:ph idx="1" type="body"/>
          </p:nvPr>
        </p:nvSpPr>
        <p:spPr>
          <a:xfrm>
            <a:off x="6814600" y="2037475"/>
            <a:ext cx="1550400" cy="485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FD002 Sensors</a:t>
            </a:r>
            <a:endParaRPr/>
          </a:p>
        </p:txBody>
      </p:sp>
      <p:sp>
        <p:nvSpPr>
          <p:cNvPr id="190" name="Google Shape;190;p31"/>
          <p:cNvSpPr txBox="1"/>
          <p:nvPr>
            <p:ph idx="1" type="body"/>
          </p:nvPr>
        </p:nvSpPr>
        <p:spPr>
          <a:xfrm>
            <a:off x="231425" y="2647775"/>
            <a:ext cx="3309000" cy="2127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lt1"/>
              </a:buClr>
              <a:buSzPts val="1600"/>
              <a:buChar char="●"/>
            </a:pPr>
            <a:r>
              <a:rPr lang="en" sz="1600">
                <a:solidFill>
                  <a:schemeClr val="lt1"/>
                </a:solidFill>
              </a:rPr>
              <a:t>Slope of a straight line indicates unuseful data/features</a:t>
            </a: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Sensors in case 1 are much more simple compared to case 2</a:t>
            </a:r>
            <a:endParaRPr sz="16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Scope of the Project</a:t>
            </a:r>
            <a:endParaRPr/>
          </a:p>
        </p:txBody>
      </p:sp>
      <p:sp>
        <p:nvSpPr>
          <p:cNvPr id="71" name="Google Shape;71;p14"/>
          <p:cNvSpPr txBox="1"/>
          <p:nvPr>
            <p:ph idx="1" type="body"/>
          </p:nvPr>
        </p:nvSpPr>
        <p:spPr>
          <a:xfrm>
            <a:off x="4425125" y="500925"/>
            <a:ext cx="4583100" cy="4470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We look to establish a model to </a:t>
            </a:r>
            <a:r>
              <a:rPr lang="en" sz="1600"/>
              <a:t>accurately</a:t>
            </a:r>
            <a:r>
              <a:rPr lang="en" sz="1600"/>
              <a:t> predict RUL data based upon sensor </a:t>
            </a:r>
            <a:r>
              <a:rPr lang="en" sz="1600"/>
              <a:t>diagnostics</a:t>
            </a:r>
            <a:r>
              <a:rPr lang="en" sz="1600"/>
              <a:t> from aircraft </a:t>
            </a:r>
            <a:r>
              <a:rPr lang="en" sz="1600"/>
              <a:t>engines </a:t>
            </a:r>
            <a:endParaRPr sz="1600"/>
          </a:p>
          <a:p>
            <a:pPr indent="-330200" lvl="0" marL="457200" rtl="0" algn="l">
              <a:spcBef>
                <a:spcPts val="0"/>
              </a:spcBef>
              <a:spcAft>
                <a:spcPts val="0"/>
              </a:spcAft>
              <a:buSzPts val="1600"/>
              <a:buChar char="●"/>
            </a:pPr>
            <a:r>
              <a:rPr lang="en" sz="1600"/>
              <a:t>As accurate predictions are made based off the model, the maintenance to each engine can be established with increased confidence </a:t>
            </a:r>
            <a:endParaRPr sz="1600"/>
          </a:p>
          <a:p>
            <a:pPr indent="-330200" lvl="0" marL="457200" rtl="0" algn="l">
              <a:spcBef>
                <a:spcPts val="0"/>
              </a:spcBef>
              <a:spcAft>
                <a:spcPts val="0"/>
              </a:spcAft>
              <a:buSzPts val="1600"/>
              <a:buChar char="●"/>
            </a:pPr>
            <a:r>
              <a:rPr lang="en" sz="1600"/>
              <a:t>Practical use of this model, outside of the scope of this project, allows for  more conclusive maintenance tactics, such as prescriptive, to be established long term</a:t>
            </a:r>
            <a:endParaRPr sz="1600"/>
          </a:p>
          <a:p>
            <a:pPr indent="-330200" lvl="0" marL="457200" rtl="0" algn="l">
              <a:spcBef>
                <a:spcPts val="0"/>
              </a:spcBef>
              <a:spcAft>
                <a:spcPts val="0"/>
              </a:spcAft>
              <a:buSzPts val="1600"/>
              <a:buChar char="●"/>
            </a:pPr>
            <a:r>
              <a:rPr lang="en" sz="1600"/>
              <a:t>Utilized the Commercial Modular Aero-Propulsion System Simulation (C-MAPSS) data to establish model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idx="1" type="body"/>
          </p:nvPr>
        </p:nvSpPr>
        <p:spPr>
          <a:xfrm>
            <a:off x="3525444" y="952250"/>
            <a:ext cx="1046400" cy="326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770"/>
              <a:buNone/>
            </a:pPr>
            <a:r>
              <a:rPr lang="en" sz="1310">
                <a:solidFill>
                  <a:schemeClr val="lt1"/>
                </a:solidFill>
              </a:rPr>
              <a:t>FD001</a:t>
            </a:r>
            <a:endParaRPr sz="1310">
              <a:solidFill>
                <a:schemeClr val="lt1"/>
              </a:solidFill>
            </a:endParaRPr>
          </a:p>
        </p:txBody>
      </p:sp>
      <p:pic>
        <p:nvPicPr>
          <p:cNvPr id="196" name="Google Shape;196;p32"/>
          <p:cNvPicPr preferRelativeResize="0"/>
          <p:nvPr/>
        </p:nvPicPr>
        <p:blipFill>
          <a:blip r:embed="rId3">
            <a:alphaModFix/>
          </a:blip>
          <a:stretch>
            <a:fillRect/>
          </a:stretch>
        </p:blipFill>
        <p:spPr>
          <a:xfrm>
            <a:off x="195350" y="103725"/>
            <a:ext cx="3315109" cy="2590800"/>
          </a:xfrm>
          <a:prstGeom prst="rect">
            <a:avLst/>
          </a:prstGeom>
          <a:noFill/>
          <a:ln>
            <a:noFill/>
          </a:ln>
        </p:spPr>
      </p:pic>
      <p:pic>
        <p:nvPicPr>
          <p:cNvPr descr="Chart, scatter chart&#10;&#10;Description automatically generated" id="197" name="Google Shape;197;p32"/>
          <p:cNvPicPr preferRelativeResize="0"/>
          <p:nvPr/>
        </p:nvPicPr>
        <p:blipFill>
          <a:blip r:embed="rId4">
            <a:alphaModFix/>
          </a:blip>
          <a:stretch>
            <a:fillRect/>
          </a:stretch>
        </p:blipFill>
        <p:spPr>
          <a:xfrm>
            <a:off x="195350" y="2694525"/>
            <a:ext cx="3315100" cy="2448975"/>
          </a:xfrm>
          <a:prstGeom prst="rect">
            <a:avLst/>
          </a:prstGeom>
          <a:noFill/>
          <a:ln>
            <a:noFill/>
          </a:ln>
        </p:spPr>
      </p:pic>
      <p:pic>
        <p:nvPicPr>
          <p:cNvPr id="198" name="Google Shape;198;p32"/>
          <p:cNvPicPr preferRelativeResize="0"/>
          <p:nvPr/>
        </p:nvPicPr>
        <p:blipFill>
          <a:blip r:embed="rId5">
            <a:alphaModFix/>
          </a:blip>
          <a:stretch>
            <a:fillRect/>
          </a:stretch>
        </p:blipFill>
        <p:spPr>
          <a:xfrm>
            <a:off x="5585100" y="107788"/>
            <a:ext cx="3315076" cy="2582675"/>
          </a:xfrm>
          <a:prstGeom prst="rect">
            <a:avLst/>
          </a:prstGeom>
          <a:noFill/>
          <a:ln>
            <a:noFill/>
          </a:ln>
        </p:spPr>
      </p:pic>
      <p:pic>
        <p:nvPicPr>
          <p:cNvPr id="199" name="Google Shape;199;p32"/>
          <p:cNvPicPr preferRelativeResize="0"/>
          <p:nvPr/>
        </p:nvPicPr>
        <p:blipFill>
          <a:blip r:embed="rId6">
            <a:alphaModFix/>
          </a:blip>
          <a:stretch>
            <a:fillRect/>
          </a:stretch>
        </p:blipFill>
        <p:spPr>
          <a:xfrm>
            <a:off x="5585100" y="2694525"/>
            <a:ext cx="3315100" cy="2448976"/>
          </a:xfrm>
          <a:prstGeom prst="rect">
            <a:avLst/>
          </a:prstGeom>
          <a:noFill/>
          <a:ln>
            <a:noFill/>
          </a:ln>
        </p:spPr>
      </p:pic>
      <p:sp>
        <p:nvSpPr>
          <p:cNvPr id="200" name="Google Shape;200;p32"/>
          <p:cNvSpPr txBox="1"/>
          <p:nvPr>
            <p:ph idx="1" type="body"/>
          </p:nvPr>
        </p:nvSpPr>
        <p:spPr>
          <a:xfrm>
            <a:off x="3525444" y="3755663"/>
            <a:ext cx="1046400" cy="326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770"/>
              <a:buNone/>
            </a:pPr>
            <a:r>
              <a:rPr lang="en" sz="1310">
                <a:solidFill>
                  <a:schemeClr val="lt1"/>
                </a:solidFill>
              </a:rPr>
              <a:t>FD002</a:t>
            </a:r>
            <a:endParaRPr sz="1310">
              <a:solidFill>
                <a:schemeClr val="lt1"/>
              </a:solidFill>
            </a:endParaRPr>
          </a:p>
        </p:txBody>
      </p:sp>
      <p:sp>
        <p:nvSpPr>
          <p:cNvPr id="201" name="Google Shape;201;p32"/>
          <p:cNvSpPr txBox="1"/>
          <p:nvPr>
            <p:ph idx="1" type="body"/>
          </p:nvPr>
        </p:nvSpPr>
        <p:spPr>
          <a:xfrm>
            <a:off x="4796400" y="916100"/>
            <a:ext cx="788700" cy="39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FD003</a:t>
            </a:r>
            <a:endParaRPr/>
          </a:p>
        </p:txBody>
      </p:sp>
      <p:sp>
        <p:nvSpPr>
          <p:cNvPr id="202" name="Google Shape;202;p32"/>
          <p:cNvSpPr txBox="1"/>
          <p:nvPr>
            <p:ph idx="1" type="body"/>
          </p:nvPr>
        </p:nvSpPr>
        <p:spPr>
          <a:xfrm>
            <a:off x="4796400" y="3719525"/>
            <a:ext cx="788700" cy="39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FD004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idx="1" type="body"/>
          </p:nvPr>
        </p:nvSpPr>
        <p:spPr>
          <a:xfrm>
            <a:off x="3612350" y="1200650"/>
            <a:ext cx="1014000" cy="39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lt1"/>
                </a:solidFill>
              </a:rPr>
              <a:t>FD001</a:t>
            </a:r>
            <a:endParaRPr>
              <a:solidFill>
                <a:schemeClr val="lt1"/>
              </a:solidFill>
            </a:endParaRPr>
          </a:p>
        </p:txBody>
      </p:sp>
      <p:pic>
        <p:nvPicPr>
          <p:cNvPr descr="Chart, histogram&#10;&#10;Description automatically generated" id="208" name="Google Shape;208;p33"/>
          <p:cNvPicPr preferRelativeResize="0"/>
          <p:nvPr/>
        </p:nvPicPr>
        <p:blipFill>
          <a:blip r:embed="rId3">
            <a:alphaModFix/>
          </a:blip>
          <a:stretch>
            <a:fillRect/>
          </a:stretch>
        </p:blipFill>
        <p:spPr>
          <a:xfrm>
            <a:off x="198300" y="103038"/>
            <a:ext cx="3414050" cy="2594225"/>
          </a:xfrm>
          <a:prstGeom prst="rect">
            <a:avLst/>
          </a:prstGeom>
          <a:noFill/>
          <a:ln>
            <a:noFill/>
          </a:ln>
        </p:spPr>
      </p:pic>
      <p:pic>
        <p:nvPicPr>
          <p:cNvPr id="209" name="Google Shape;209;p33"/>
          <p:cNvPicPr preferRelativeResize="0"/>
          <p:nvPr/>
        </p:nvPicPr>
        <p:blipFill>
          <a:blip r:embed="rId4">
            <a:alphaModFix/>
          </a:blip>
          <a:stretch>
            <a:fillRect/>
          </a:stretch>
        </p:blipFill>
        <p:spPr>
          <a:xfrm>
            <a:off x="5422000" y="111000"/>
            <a:ext cx="3445601" cy="2578309"/>
          </a:xfrm>
          <a:prstGeom prst="rect">
            <a:avLst/>
          </a:prstGeom>
          <a:noFill/>
          <a:ln>
            <a:noFill/>
          </a:ln>
        </p:spPr>
      </p:pic>
      <p:pic>
        <p:nvPicPr>
          <p:cNvPr id="210" name="Google Shape;210;p33"/>
          <p:cNvPicPr preferRelativeResize="0"/>
          <p:nvPr/>
        </p:nvPicPr>
        <p:blipFill>
          <a:blip r:embed="rId5">
            <a:alphaModFix/>
          </a:blip>
          <a:stretch>
            <a:fillRect/>
          </a:stretch>
        </p:blipFill>
        <p:spPr>
          <a:xfrm>
            <a:off x="5422005" y="2685450"/>
            <a:ext cx="3445595" cy="2458050"/>
          </a:xfrm>
          <a:prstGeom prst="rect">
            <a:avLst/>
          </a:prstGeom>
          <a:noFill/>
          <a:ln>
            <a:noFill/>
          </a:ln>
        </p:spPr>
      </p:pic>
      <p:sp>
        <p:nvSpPr>
          <p:cNvPr id="211" name="Google Shape;211;p33"/>
          <p:cNvSpPr txBox="1"/>
          <p:nvPr>
            <p:ph idx="1" type="body"/>
          </p:nvPr>
        </p:nvSpPr>
        <p:spPr>
          <a:xfrm>
            <a:off x="3612350" y="3714975"/>
            <a:ext cx="1014000" cy="39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lt1"/>
                </a:solidFill>
              </a:rPr>
              <a:t>FD002</a:t>
            </a:r>
            <a:endParaRPr>
              <a:solidFill>
                <a:schemeClr val="lt1"/>
              </a:solidFill>
            </a:endParaRPr>
          </a:p>
        </p:txBody>
      </p:sp>
      <p:sp>
        <p:nvSpPr>
          <p:cNvPr id="212" name="Google Shape;212;p33"/>
          <p:cNvSpPr txBox="1"/>
          <p:nvPr>
            <p:ph idx="1" type="body"/>
          </p:nvPr>
        </p:nvSpPr>
        <p:spPr>
          <a:xfrm>
            <a:off x="4633300" y="1200650"/>
            <a:ext cx="788700" cy="39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FD003</a:t>
            </a:r>
            <a:endParaRPr/>
          </a:p>
        </p:txBody>
      </p:sp>
      <p:sp>
        <p:nvSpPr>
          <p:cNvPr id="213" name="Google Shape;213;p33"/>
          <p:cNvSpPr txBox="1"/>
          <p:nvPr>
            <p:ph idx="1" type="body"/>
          </p:nvPr>
        </p:nvSpPr>
        <p:spPr>
          <a:xfrm>
            <a:off x="4633300" y="3714975"/>
            <a:ext cx="788700" cy="39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FD004</a:t>
            </a:r>
            <a:endParaRPr/>
          </a:p>
        </p:txBody>
      </p:sp>
      <p:pic>
        <p:nvPicPr>
          <p:cNvPr id="214" name="Google Shape;214;p33"/>
          <p:cNvPicPr preferRelativeResize="0"/>
          <p:nvPr/>
        </p:nvPicPr>
        <p:blipFill>
          <a:blip r:embed="rId6">
            <a:alphaModFix/>
          </a:blip>
          <a:stretch>
            <a:fillRect/>
          </a:stretch>
        </p:blipFill>
        <p:spPr>
          <a:xfrm>
            <a:off x="198300" y="2697250"/>
            <a:ext cx="3414050" cy="2458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220" name="Google Shape;220;p34"/>
          <p:cNvSpPr txBox="1"/>
          <p:nvPr>
            <p:ph idx="1" type="body"/>
          </p:nvPr>
        </p:nvSpPr>
        <p:spPr>
          <a:xfrm>
            <a:off x="4644675" y="500925"/>
            <a:ext cx="4166400" cy="45045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The use of Deep Learning and </a:t>
            </a:r>
            <a:r>
              <a:rPr lang="en" sz="1600"/>
              <a:t>Predictive</a:t>
            </a:r>
            <a:r>
              <a:rPr lang="en" sz="1600"/>
              <a:t> </a:t>
            </a:r>
            <a:r>
              <a:rPr lang="en" sz="1600"/>
              <a:t>maintenance</a:t>
            </a:r>
            <a:r>
              <a:rPr lang="en" sz="1600"/>
              <a:t> will help prevent unexpected damages, saving operators money in </a:t>
            </a:r>
            <a:r>
              <a:rPr lang="en" sz="1600"/>
              <a:t>maintenance</a:t>
            </a:r>
            <a:r>
              <a:rPr lang="en" sz="1600"/>
              <a:t> and repair costs.</a:t>
            </a:r>
            <a:endParaRPr sz="1600"/>
          </a:p>
          <a:p>
            <a:pPr indent="-330200" lvl="0" marL="457200" rtl="0" algn="l">
              <a:spcBef>
                <a:spcPts val="0"/>
              </a:spcBef>
              <a:spcAft>
                <a:spcPts val="0"/>
              </a:spcAft>
              <a:buSzPts val="1600"/>
              <a:buChar char="●"/>
            </a:pPr>
            <a:r>
              <a:rPr lang="en" sz="1600"/>
              <a:t>With this in mind, a high degree of accuracy is needed when predicting RUL</a:t>
            </a:r>
            <a:endParaRPr sz="1600"/>
          </a:p>
          <a:p>
            <a:pPr indent="-330200" lvl="0" marL="457200" rtl="0" algn="l">
              <a:spcBef>
                <a:spcPts val="0"/>
              </a:spcBef>
              <a:spcAft>
                <a:spcPts val="0"/>
              </a:spcAft>
              <a:buSzPts val="1600"/>
              <a:buChar char="●"/>
            </a:pPr>
            <a:r>
              <a:rPr lang="en" sz="1600"/>
              <a:t>When introduced to more complex datasets, our models accuracy of predicting RUL starts to fall short, as shown with the RMSE results</a:t>
            </a:r>
            <a:endParaRPr sz="1600"/>
          </a:p>
          <a:p>
            <a:pPr indent="-330200" lvl="0" marL="457200" rtl="0" algn="l">
              <a:spcBef>
                <a:spcPts val="0"/>
              </a:spcBef>
              <a:spcAft>
                <a:spcPts val="0"/>
              </a:spcAft>
              <a:buSzPts val="1600"/>
              <a:buChar char="●"/>
            </a:pPr>
            <a:r>
              <a:rPr lang="en" sz="1600"/>
              <a:t>The model is in the right direction, but more work needs to be done</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Limitations &amp; Future work</a:t>
            </a:r>
            <a:endParaRPr/>
          </a:p>
        </p:txBody>
      </p:sp>
      <p:sp>
        <p:nvSpPr>
          <p:cNvPr id="226" name="Google Shape;226;p3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Time frame </a:t>
            </a:r>
            <a:endParaRPr sz="1600"/>
          </a:p>
          <a:p>
            <a:pPr indent="-330200" lvl="0" marL="457200" rtl="0" algn="l">
              <a:spcBef>
                <a:spcPts val="0"/>
              </a:spcBef>
              <a:spcAft>
                <a:spcPts val="0"/>
              </a:spcAft>
              <a:buSzPts val="1600"/>
              <a:buChar char="●"/>
            </a:pPr>
            <a:r>
              <a:rPr lang="en" sz="1600"/>
              <a:t>Upgrading the model so that it incorporates reinforced learning instead of deep learning</a:t>
            </a:r>
            <a:endParaRPr sz="1600"/>
          </a:p>
          <a:p>
            <a:pPr indent="-330200" lvl="0" marL="457200" rtl="0" algn="l">
              <a:spcBef>
                <a:spcPts val="0"/>
              </a:spcBef>
              <a:spcAft>
                <a:spcPts val="0"/>
              </a:spcAft>
              <a:buSzPts val="1600"/>
              <a:buChar char="●"/>
            </a:pPr>
            <a:r>
              <a:rPr lang="en" sz="1600"/>
              <a:t>CNN model needs further tuning and hyperparameter optimizations</a:t>
            </a:r>
            <a:endParaRPr sz="1600"/>
          </a:p>
          <a:p>
            <a:pPr indent="-330200" lvl="0" marL="457200" rtl="0" algn="l">
              <a:spcBef>
                <a:spcPts val="0"/>
              </a:spcBef>
              <a:spcAft>
                <a:spcPts val="0"/>
              </a:spcAft>
              <a:buSzPts val="1600"/>
              <a:buChar char="●"/>
            </a:pPr>
            <a:r>
              <a:rPr lang="en" sz="1600"/>
              <a:t>Can be done by implementing it with Bayesian or metaheuristic optimization algorithm to enhance model performance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232" name="Google Shape;232;p36"/>
          <p:cNvSpPr txBox="1"/>
          <p:nvPr/>
        </p:nvSpPr>
        <p:spPr>
          <a:xfrm>
            <a:off x="172400" y="1350525"/>
            <a:ext cx="8807100" cy="2705100"/>
          </a:xfrm>
          <a:prstGeom prst="rect">
            <a:avLst/>
          </a:prstGeom>
          <a:noFill/>
          <a:ln>
            <a:noFill/>
          </a:ln>
        </p:spPr>
        <p:txBody>
          <a:bodyPr anchorCtr="0" anchor="t" bIns="91425" lIns="91425" spcFirstLastPara="1" rIns="91425" wrap="square" tIns="91425">
            <a:spAutoFit/>
          </a:bodyPr>
          <a:lstStyle/>
          <a:p>
            <a:pPr indent="-311150" lvl="0" marL="457200" rtl="0" algn="just">
              <a:lnSpc>
                <a:spcPct val="115000"/>
              </a:lnSpc>
              <a:spcBef>
                <a:spcPts val="1200"/>
              </a:spcBef>
              <a:spcAft>
                <a:spcPts val="0"/>
              </a:spcAft>
              <a:buSzPts val="1300"/>
              <a:buFont typeface="Roboto"/>
              <a:buAutoNum type="arabicPeriod"/>
            </a:pPr>
            <a:r>
              <a:rPr lang="en" sz="1100">
                <a:latin typeface="Times New Roman"/>
                <a:ea typeface="Times New Roman"/>
                <a:cs typeface="Times New Roman"/>
                <a:sym typeface="Times New Roman"/>
              </a:rPr>
              <a:t>Alam, M., Jalali, L., Alam, M., Farahat, A., &amp; Gupta, C. (2021). Remaining useful life estimation from event data. </a:t>
            </a:r>
            <a:r>
              <a:rPr i="1" lang="en" sz="1100">
                <a:latin typeface="Times New Roman"/>
                <a:ea typeface="Times New Roman"/>
                <a:cs typeface="Times New Roman"/>
                <a:sym typeface="Times New Roman"/>
              </a:rPr>
              <a:t>Annual Conference of the PHM Society</a:t>
            </a:r>
            <a:r>
              <a:rPr lang="en" sz="1100">
                <a:latin typeface="Times New Roman"/>
                <a:ea typeface="Times New Roman"/>
                <a:cs typeface="Times New Roman"/>
                <a:sym typeface="Times New Roman"/>
              </a:rPr>
              <a:t>, </a:t>
            </a:r>
            <a:r>
              <a:rPr i="1" lang="en" sz="1100">
                <a:latin typeface="Times New Roman"/>
                <a:ea typeface="Times New Roman"/>
                <a:cs typeface="Times New Roman"/>
                <a:sym typeface="Times New Roman"/>
              </a:rPr>
              <a:t>13</a:t>
            </a:r>
            <a:r>
              <a:rPr lang="en" sz="1100">
                <a:latin typeface="Times New Roman"/>
                <a:ea typeface="Times New Roman"/>
                <a:cs typeface="Times New Roman"/>
                <a:sym typeface="Times New Roman"/>
              </a:rPr>
              <a:t>(1). https://doi.org/10.36001/phmconf.2021.v13i1.3055</a:t>
            </a:r>
            <a:endParaRPr sz="1100">
              <a:latin typeface="Times New Roman"/>
              <a:ea typeface="Times New Roman"/>
              <a:cs typeface="Times New Roman"/>
              <a:sym typeface="Times New Roman"/>
            </a:endParaRPr>
          </a:p>
          <a:p>
            <a:pPr indent="-311150" lvl="0" marL="457200" rtl="0" algn="just">
              <a:lnSpc>
                <a:spcPct val="115000"/>
              </a:lnSpc>
              <a:spcBef>
                <a:spcPts val="1200"/>
              </a:spcBef>
              <a:spcAft>
                <a:spcPts val="0"/>
              </a:spcAft>
              <a:buSzPts val="1300"/>
              <a:buFont typeface="Roboto"/>
              <a:buAutoNum type="arabicPeriod"/>
            </a:pPr>
            <a:r>
              <a:rPr lang="en" sz="1100">
                <a:latin typeface="Times New Roman"/>
                <a:ea typeface="Times New Roman"/>
                <a:cs typeface="Times New Roman"/>
                <a:sym typeface="Times New Roman"/>
              </a:rPr>
              <a:t>Amunategui, M. (n.d.). </a:t>
            </a:r>
            <a:r>
              <a:rPr i="1" lang="en" sz="1100">
                <a:latin typeface="Times New Roman"/>
                <a:ea typeface="Times New Roman"/>
                <a:cs typeface="Times New Roman"/>
                <a:sym typeface="Times New Roman"/>
              </a:rPr>
              <a:t>NASA IOT - Different Ways to model predictive maintenance and engine degradation</a:t>
            </a:r>
            <a:r>
              <a:rPr lang="en" sz="1100">
                <a:latin typeface="Times New Roman"/>
                <a:ea typeface="Times New Roman"/>
                <a:cs typeface="Times New Roman"/>
                <a:sym typeface="Times New Roman"/>
              </a:rPr>
              <a:t>. The ViralML Show! NASA IoT - Different Ways to Model Predictive Maintenance and Engine Degradation. Retrieved July 19, 2022, from https://www.viralml.com/video-content.html?v=4GBO2GNmEzk&amp;Title=NASA+IoT+-+Different+Ways+to+Model+Predictive+Maintenance+and+Engine+Degradation</a:t>
            </a:r>
            <a:endParaRPr sz="1100">
              <a:latin typeface="Times New Roman"/>
              <a:ea typeface="Times New Roman"/>
              <a:cs typeface="Times New Roman"/>
              <a:sym typeface="Times New Roman"/>
            </a:endParaRPr>
          </a:p>
          <a:p>
            <a:pPr indent="-311150" lvl="0" marL="457200" rtl="0" algn="just">
              <a:lnSpc>
                <a:spcPct val="115000"/>
              </a:lnSpc>
              <a:spcBef>
                <a:spcPts val="1200"/>
              </a:spcBef>
              <a:spcAft>
                <a:spcPts val="0"/>
              </a:spcAft>
              <a:buSzPts val="1300"/>
              <a:buFont typeface="Roboto"/>
              <a:buAutoNum type="arabicPeriod"/>
            </a:pPr>
            <a:r>
              <a:rPr lang="en" sz="1100">
                <a:latin typeface="Times New Roman"/>
                <a:ea typeface="Times New Roman"/>
                <a:cs typeface="Times New Roman"/>
                <a:sym typeface="Times New Roman"/>
              </a:rPr>
              <a:t>Liu, Y. &amp;amp; Liu, X.. (2021). CTS2: Time Series Smoothing with Constrained Reinforcement Learning. &lt;i&gt;Proceedings of The 13th Asian Conference on Machine Learning&lt;/i&gt;, in &lt;i&gt;Proceedings of Machine Learning Research&lt;/i&gt; 157:363-378 Available from </a:t>
            </a:r>
            <a:r>
              <a:rPr lang="en" sz="11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https://proceedings.mlr.press/v157/liu21b.html</a:t>
            </a: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p>
            <a:pPr indent="-311150" lvl="0" marL="457200" rtl="0" algn="l">
              <a:spcBef>
                <a:spcPts val="1200"/>
              </a:spcBef>
              <a:spcAft>
                <a:spcPts val="0"/>
              </a:spcAft>
              <a:buSzPts val="1300"/>
              <a:buFont typeface="Roboto"/>
              <a:buAutoNum type="arabicPeriod"/>
            </a:pPr>
            <a:r>
              <a:t/>
            </a:r>
            <a:endParaRPr sz="13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 (cont.)</a:t>
            </a:r>
            <a:endParaRPr/>
          </a:p>
        </p:txBody>
      </p:sp>
      <p:sp>
        <p:nvSpPr>
          <p:cNvPr id="238" name="Google Shape;238;p37"/>
          <p:cNvSpPr txBox="1"/>
          <p:nvPr/>
        </p:nvSpPr>
        <p:spPr>
          <a:xfrm>
            <a:off x="172400" y="1350525"/>
            <a:ext cx="8807100" cy="365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355600" rtl="0" algn="just">
              <a:lnSpc>
                <a:spcPct val="115000"/>
              </a:lnSpc>
              <a:spcBef>
                <a:spcPts val="1200"/>
              </a:spcBef>
              <a:spcAft>
                <a:spcPts val="0"/>
              </a:spcAft>
              <a:buNone/>
            </a:pPr>
            <a:r>
              <a:rPr lang="en" sz="1100">
                <a:latin typeface="Times New Roman"/>
                <a:ea typeface="Times New Roman"/>
                <a:cs typeface="Times New Roman"/>
                <a:sym typeface="Times New Roman"/>
              </a:rPr>
              <a:t>Makinarocks. (n.d.). </a:t>
            </a:r>
            <a:r>
              <a:rPr i="1" lang="en" sz="1100">
                <a:latin typeface="Times New Roman"/>
                <a:ea typeface="Times New Roman"/>
                <a:cs typeface="Times New Roman"/>
                <a:sym typeface="Times New Roman"/>
              </a:rPr>
              <a:t>Awesome-industrial-machine-datasets/readme.md at master · Makinarocks/awesome-industrial-machine-datasets</a:t>
            </a:r>
            <a:r>
              <a:rPr lang="en" sz="1100">
                <a:latin typeface="Times New Roman"/>
                <a:ea typeface="Times New Roman"/>
                <a:cs typeface="Times New Roman"/>
                <a:sym typeface="Times New Roman"/>
              </a:rPr>
              <a:t>. GitHub. Retrieved July 19, 2022, from https://github.com/makinarocks/awesome-industrial-machine-datasets/blob/master/data-explanation/C-MAPSS/README.md</a:t>
            </a:r>
            <a:endParaRPr sz="1100">
              <a:latin typeface="Times New Roman"/>
              <a:ea typeface="Times New Roman"/>
              <a:cs typeface="Times New Roman"/>
              <a:sym typeface="Times New Roman"/>
            </a:endParaRPr>
          </a:p>
          <a:p>
            <a:pPr indent="0" lvl="0" marL="355600" rtl="0" algn="just">
              <a:lnSpc>
                <a:spcPct val="115000"/>
              </a:lnSpc>
              <a:spcBef>
                <a:spcPts val="1200"/>
              </a:spcBef>
              <a:spcAft>
                <a:spcPts val="0"/>
              </a:spcAft>
              <a:buNone/>
            </a:pPr>
            <a:r>
              <a:rPr lang="en" sz="1100">
                <a:latin typeface="Times New Roman"/>
                <a:ea typeface="Times New Roman"/>
                <a:cs typeface="Times New Roman"/>
                <a:sym typeface="Times New Roman"/>
              </a:rPr>
              <a:t>Nemeth, T., Ansari, F., Sihn, W., Haslhofer, B., &amp; Schindler, A. (2018). Prima-X: A reference model for realizing prescriptive maintenance and assessing its maturity, enhanced by machine learning. </a:t>
            </a:r>
            <a:r>
              <a:rPr i="1" lang="en" sz="1100">
                <a:latin typeface="Times New Roman"/>
                <a:ea typeface="Times New Roman"/>
                <a:cs typeface="Times New Roman"/>
                <a:sym typeface="Times New Roman"/>
              </a:rPr>
              <a:t>Procedia CIRP</a:t>
            </a:r>
            <a:r>
              <a:rPr lang="en" sz="1100">
                <a:latin typeface="Times New Roman"/>
                <a:ea typeface="Times New Roman"/>
                <a:cs typeface="Times New Roman"/>
                <a:sym typeface="Times New Roman"/>
              </a:rPr>
              <a:t>, </a:t>
            </a:r>
            <a:r>
              <a:rPr i="1" lang="en" sz="1100">
                <a:latin typeface="Times New Roman"/>
                <a:ea typeface="Times New Roman"/>
                <a:cs typeface="Times New Roman"/>
                <a:sym typeface="Times New Roman"/>
              </a:rPr>
              <a:t>72</a:t>
            </a:r>
            <a:r>
              <a:rPr lang="en" sz="1100">
                <a:latin typeface="Times New Roman"/>
                <a:ea typeface="Times New Roman"/>
                <a:cs typeface="Times New Roman"/>
                <a:sym typeface="Times New Roman"/>
              </a:rPr>
              <a:t>, 1039–1044. https://doi.org/10.1016/j.procir.2018.03.280</a:t>
            </a:r>
            <a:endParaRPr sz="1100">
              <a:latin typeface="Times New Roman"/>
              <a:ea typeface="Times New Roman"/>
              <a:cs typeface="Times New Roman"/>
              <a:sym typeface="Times New Roman"/>
            </a:endParaRPr>
          </a:p>
          <a:p>
            <a:pPr indent="0" lvl="0" marL="355600" rtl="0" algn="just">
              <a:lnSpc>
                <a:spcPct val="115000"/>
              </a:lnSpc>
              <a:spcBef>
                <a:spcPts val="1200"/>
              </a:spcBef>
              <a:spcAft>
                <a:spcPts val="0"/>
              </a:spcAft>
              <a:buNone/>
            </a:pPr>
            <a:r>
              <a:rPr lang="en" sz="1100">
                <a:latin typeface="Times New Roman"/>
                <a:ea typeface="Times New Roman"/>
                <a:cs typeface="Times New Roman"/>
                <a:sym typeface="Times New Roman"/>
              </a:rPr>
              <a:t>Sayyad, S., Kumar, S., Bongale, A., Kamat, P., Patil, S., &amp; Kotecha, K. (2021). Data-driven remaining useful life estimation for milling process: Sensors, algorithms, datasets, and Future Directions. </a:t>
            </a:r>
            <a:r>
              <a:rPr i="1" lang="en" sz="1100">
                <a:latin typeface="Times New Roman"/>
                <a:ea typeface="Times New Roman"/>
                <a:cs typeface="Times New Roman"/>
                <a:sym typeface="Times New Roman"/>
              </a:rPr>
              <a:t>IEEE Access</a:t>
            </a:r>
            <a:r>
              <a:rPr lang="en" sz="1100">
                <a:latin typeface="Times New Roman"/>
                <a:ea typeface="Times New Roman"/>
                <a:cs typeface="Times New Roman"/>
                <a:sym typeface="Times New Roman"/>
              </a:rPr>
              <a:t>, </a:t>
            </a:r>
            <a:r>
              <a:rPr i="1" lang="en" sz="1100">
                <a:latin typeface="Times New Roman"/>
                <a:ea typeface="Times New Roman"/>
                <a:cs typeface="Times New Roman"/>
                <a:sym typeface="Times New Roman"/>
              </a:rPr>
              <a:t>9</a:t>
            </a:r>
            <a:r>
              <a:rPr lang="en" sz="1100">
                <a:latin typeface="Times New Roman"/>
                <a:ea typeface="Times New Roman"/>
                <a:cs typeface="Times New Roman"/>
                <a:sym typeface="Times New Roman"/>
              </a:rPr>
              <a:t>, 110255–110286. https://doi.org/10.1109/access.2021.3101284</a:t>
            </a:r>
            <a:endParaRPr sz="1100">
              <a:latin typeface="Times New Roman"/>
              <a:ea typeface="Times New Roman"/>
              <a:cs typeface="Times New Roman"/>
              <a:sym typeface="Times New Roman"/>
            </a:endParaRPr>
          </a:p>
          <a:p>
            <a:pPr indent="0" lvl="0" marL="355600" rtl="0" algn="just">
              <a:lnSpc>
                <a:spcPct val="115000"/>
              </a:lnSpc>
              <a:spcBef>
                <a:spcPts val="1200"/>
              </a:spcBef>
              <a:spcAft>
                <a:spcPts val="0"/>
              </a:spcAft>
              <a:buNone/>
            </a:pPr>
            <a:r>
              <a:rPr lang="en" sz="1100">
                <a:latin typeface="Times New Roman"/>
                <a:ea typeface="Times New Roman"/>
                <a:cs typeface="Times New Roman"/>
                <a:sym typeface="Times New Roman"/>
              </a:rPr>
              <a:t>Wang, Q., Zheng, S., Farahat, A., Serita, S., &amp; Gupta, C. (2019). Remaining useful life estimation using functional data analysis. </a:t>
            </a:r>
            <a:r>
              <a:rPr i="1" lang="en" sz="1100">
                <a:latin typeface="Times New Roman"/>
                <a:ea typeface="Times New Roman"/>
                <a:cs typeface="Times New Roman"/>
                <a:sym typeface="Times New Roman"/>
              </a:rPr>
              <a:t>2019 IEEE International Conference on Prognostics and Health Management (ICPHM)</a:t>
            </a:r>
            <a:r>
              <a:rPr lang="en" sz="1100">
                <a:latin typeface="Times New Roman"/>
                <a:ea typeface="Times New Roman"/>
                <a:cs typeface="Times New Roman"/>
                <a:sym typeface="Times New Roman"/>
              </a:rPr>
              <a:t>. https://doi.org/10.1109/icphm.2019.8819420 </a:t>
            </a:r>
            <a:endParaRPr sz="1100">
              <a:latin typeface="Times New Roman"/>
              <a:ea typeface="Times New Roman"/>
              <a:cs typeface="Times New Roman"/>
              <a:sym typeface="Times New Roman"/>
            </a:endParaRPr>
          </a:p>
          <a:p>
            <a:pPr indent="0" lvl="0" marL="457200" rtl="0" algn="just">
              <a:lnSpc>
                <a:spcPct val="115000"/>
              </a:lnSpc>
              <a:spcBef>
                <a:spcPts val="1200"/>
              </a:spcBef>
              <a:spcAft>
                <a:spcPts val="0"/>
              </a:spcAft>
              <a:buNone/>
            </a:pPr>
            <a:r>
              <a:t/>
            </a:r>
            <a:endParaRPr sz="1100">
              <a:latin typeface="Times New Roman"/>
              <a:ea typeface="Times New Roman"/>
              <a:cs typeface="Times New Roman"/>
              <a:sym typeface="Times New Roman"/>
            </a:endParaRPr>
          </a:p>
          <a:p>
            <a:pPr indent="0" lvl="0" marL="0" rtl="0" algn="l">
              <a:spcBef>
                <a:spcPts val="1200"/>
              </a:spcBef>
              <a:spcAft>
                <a:spcPts val="0"/>
              </a:spcAft>
              <a:buNone/>
            </a:pPr>
            <a:r>
              <a:t/>
            </a:r>
            <a:endParaRPr sz="1300">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 (cont.)</a:t>
            </a:r>
            <a:endParaRPr/>
          </a:p>
        </p:txBody>
      </p:sp>
      <p:sp>
        <p:nvSpPr>
          <p:cNvPr id="244" name="Google Shape;244;p38"/>
          <p:cNvSpPr txBox="1"/>
          <p:nvPr/>
        </p:nvSpPr>
        <p:spPr>
          <a:xfrm>
            <a:off x="172400" y="1350525"/>
            <a:ext cx="8807100" cy="404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355600" rtl="0" algn="just">
              <a:lnSpc>
                <a:spcPct val="115000"/>
              </a:lnSpc>
              <a:spcBef>
                <a:spcPts val="1200"/>
              </a:spcBef>
              <a:spcAft>
                <a:spcPts val="0"/>
              </a:spcAft>
              <a:buNone/>
            </a:pPr>
            <a:r>
              <a:rPr lang="en" sz="1100">
                <a:latin typeface="Times New Roman"/>
                <a:ea typeface="Times New Roman"/>
                <a:cs typeface="Times New Roman"/>
                <a:sym typeface="Times New Roman"/>
              </a:rPr>
              <a:t>Brownlee, Jason. “Introduction to Dimensionality Reduction for Machine Learning.” </a:t>
            </a:r>
            <a:r>
              <a:rPr i="1" lang="en" sz="1100">
                <a:latin typeface="Times New Roman"/>
                <a:ea typeface="Times New Roman"/>
                <a:cs typeface="Times New Roman"/>
                <a:sym typeface="Times New Roman"/>
              </a:rPr>
              <a:t>Machine Learning Mastery</a:t>
            </a:r>
            <a:r>
              <a:rPr lang="en" sz="1100">
                <a:latin typeface="Times New Roman"/>
                <a:ea typeface="Times New Roman"/>
                <a:cs typeface="Times New Roman"/>
                <a:sym typeface="Times New Roman"/>
              </a:rPr>
              <a:t>, 30 June 2020, https://machinelearningmastery.com/dimensionality-reduction-for-machine-learning/#:~:text=Dimensionality%20reduction%20refers%20to%20techniques%20for%20reducing%20the%20number%20o.</a:t>
            </a:r>
            <a:endParaRPr sz="1100">
              <a:latin typeface="Times New Roman"/>
              <a:ea typeface="Times New Roman"/>
              <a:cs typeface="Times New Roman"/>
              <a:sym typeface="Times New Roman"/>
            </a:endParaRPr>
          </a:p>
          <a:p>
            <a:pPr indent="0" lvl="0" marL="355600" rtl="0" algn="just">
              <a:lnSpc>
                <a:spcPct val="115000"/>
              </a:lnSpc>
              <a:spcBef>
                <a:spcPts val="1200"/>
              </a:spcBef>
              <a:spcAft>
                <a:spcPts val="0"/>
              </a:spcAft>
              <a:buNone/>
            </a:pPr>
            <a:r>
              <a:rPr lang="en" sz="1100">
                <a:latin typeface="Times New Roman"/>
                <a:ea typeface="Times New Roman"/>
                <a:cs typeface="Times New Roman"/>
                <a:sym typeface="Times New Roman"/>
              </a:rPr>
              <a:t>Kumbhare, Trupti A., and S. Chobe. “[PDF] an Overview of Association Rule Mining Algorithms: Semantic Scholar.” </a:t>
            </a:r>
            <a:r>
              <a:rPr i="1" lang="en" sz="1100">
                <a:latin typeface="Times New Roman"/>
                <a:ea typeface="Times New Roman"/>
                <a:cs typeface="Times New Roman"/>
                <a:sym typeface="Times New Roman"/>
              </a:rPr>
              <a:t>An Overview of Association Rule Mining Algorithms</a:t>
            </a:r>
            <a:r>
              <a:rPr lang="en" sz="1100">
                <a:latin typeface="Times New Roman"/>
                <a:ea typeface="Times New Roman"/>
                <a:cs typeface="Times New Roman"/>
                <a:sym typeface="Times New Roman"/>
              </a:rPr>
              <a:t>, International Journal of Computer Science and Information Technologies, 1 Jan. 1970, https://www.semanticscholar.org/paper/An-Overview-of-Association-Rule-Mining-Algorithms-Kumbhare-Chobe/d4058d9f3f66c53ddea776c974fbd740afd994b4.</a:t>
            </a:r>
            <a:endParaRPr sz="1100">
              <a:latin typeface="Times New Roman"/>
              <a:ea typeface="Times New Roman"/>
              <a:cs typeface="Times New Roman"/>
              <a:sym typeface="Times New Roman"/>
            </a:endParaRPr>
          </a:p>
          <a:p>
            <a:pPr indent="0" lvl="0" marL="355600" rtl="0" algn="just">
              <a:lnSpc>
                <a:spcPct val="115000"/>
              </a:lnSpc>
              <a:spcBef>
                <a:spcPts val="1200"/>
              </a:spcBef>
              <a:spcAft>
                <a:spcPts val="0"/>
              </a:spcAft>
              <a:buNone/>
            </a:pPr>
            <a:r>
              <a:rPr lang="en" sz="1100">
                <a:latin typeface="Times New Roman"/>
                <a:ea typeface="Times New Roman"/>
                <a:cs typeface="Times New Roman"/>
                <a:sym typeface="Times New Roman"/>
              </a:rPr>
              <a:t>Madhulatha, T. Soni. “An Overview on Clustering Methods.” </a:t>
            </a:r>
            <a:r>
              <a:rPr i="1" lang="en" sz="1100">
                <a:latin typeface="Times New Roman"/>
                <a:ea typeface="Times New Roman"/>
                <a:cs typeface="Times New Roman"/>
                <a:sym typeface="Times New Roman"/>
              </a:rPr>
              <a:t>IOSR Journal of Engineering</a:t>
            </a:r>
            <a:r>
              <a:rPr lang="en" sz="1100">
                <a:latin typeface="Times New Roman"/>
                <a:ea typeface="Times New Roman"/>
                <a:cs typeface="Times New Roman"/>
                <a:sym typeface="Times New Roman"/>
              </a:rPr>
              <a:t>, vol. 02, no. 04, 5 May 2012, pp. 719–725., https://doi.org/10.9790/3021-0204719725. </a:t>
            </a:r>
            <a:endParaRPr sz="1100">
              <a:latin typeface="Times New Roman"/>
              <a:ea typeface="Times New Roman"/>
              <a:cs typeface="Times New Roman"/>
              <a:sym typeface="Times New Roman"/>
            </a:endParaRPr>
          </a:p>
          <a:p>
            <a:pPr indent="0" lvl="0" marL="355600" rtl="0" algn="just">
              <a:lnSpc>
                <a:spcPct val="115000"/>
              </a:lnSpc>
              <a:spcBef>
                <a:spcPts val="1200"/>
              </a:spcBef>
              <a:spcAft>
                <a:spcPts val="0"/>
              </a:spcAft>
              <a:buNone/>
            </a:pPr>
            <a:r>
              <a:rPr lang="en" sz="1100">
                <a:latin typeface="Times New Roman"/>
                <a:ea typeface="Times New Roman"/>
                <a:cs typeface="Times New Roman"/>
                <a:sym typeface="Times New Roman"/>
              </a:rPr>
              <a:t>Tian, Y., Han, M., Kulkarni, C., &amp; Fink, O. (2022, April 30). A prescriptive Dirichlet power allocation policy with deep reinforcement learning. Retrieved July 25, 2022, from https://www.sciencedirect.com/science/article/pii/S0951832022001831</a:t>
            </a:r>
            <a:endParaRPr sz="1100">
              <a:latin typeface="Times New Roman"/>
              <a:ea typeface="Times New Roman"/>
              <a:cs typeface="Times New Roman"/>
              <a:sym typeface="Times New Roman"/>
            </a:endParaRPr>
          </a:p>
          <a:p>
            <a:pPr indent="0" lvl="0" marL="457200" rtl="0" algn="just">
              <a:lnSpc>
                <a:spcPct val="115000"/>
              </a:lnSpc>
              <a:spcBef>
                <a:spcPts val="1200"/>
              </a:spcBef>
              <a:spcAft>
                <a:spcPts val="0"/>
              </a:spcAft>
              <a:buNone/>
            </a:pPr>
            <a:r>
              <a:t/>
            </a:r>
            <a:endParaRPr sz="1100">
              <a:latin typeface="Times New Roman"/>
              <a:ea typeface="Times New Roman"/>
              <a:cs typeface="Times New Roman"/>
              <a:sym typeface="Times New Roman"/>
            </a:endParaRPr>
          </a:p>
          <a:p>
            <a:pPr indent="0" lvl="0" marL="0" rtl="0" algn="l">
              <a:spcBef>
                <a:spcPts val="1200"/>
              </a:spcBef>
              <a:spcAft>
                <a:spcPts val="0"/>
              </a:spcAft>
              <a:buNone/>
            </a:pPr>
            <a:r>
              <a:t/>
            </a:r>
            <a:endParaRPr sz="13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Acknowledgements</a:t>
            </a:r>
            <a:endParaRPr/>
          </a:p>
        </p:txBody>
      </p:sp>
      <p:sp>
        <p:nvSpPr>
          <p:cNvPr id="250" name="Google Shape;250;p3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i="1" sz="11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lang="en" sz="1100">
                <a:solidFill>
                  <a:srgbClr val="222222"/>
                </a:solidFill>
                <a:highlight>
                  <a:srgbClr val="FFFFFF"/>
                </a:highlight>
                <a:latin typeface="Arial"/>
                <a:ea typeface="Arial"/>
                <a:cs typeface="Arial"/>
                <a:sym typeface="Arial"/>
              </a:rPr>
              <a:t>This work was supported by the National Science Foundation’s International Experience for Students (IRES) Site grant.  (Grant Numbers: OISE# 1952490-TAMU, </a:t>
            </a:r>
            <a:r>
              <a:rPr lang="en" sz="1100">
                <a:solidFill>
                  <a:srgbClr val="FF0000"/>
                </a:solidFill>
                <a:highlight>
                  <a:srgbClr val="FFFFFF"/>
                </a:highlight>
                <a:latin typeface="Arial"/>
                <a:ea typeface="Arial"/>
                <a:cs typeface="Arial"/>
                <a:sym typeface="Arial"/>
              </a:rPr>
              <a:t>2208801</a:t>
            </a:r>
            <a:r>
              <a:rPr lang="en" sz="1100">
                <a:solidFill>
                  <a:srgbClr val="222222"/>
                </a:solidFill>
                <a:highlight>
                  <a:srgbClr val="FFFFFF"/>
                </a:highlight>
                <a:latin typeface="Arial"/>
                <a:ea typeface="Arial"/>
                <a:cs typeface="Arial"/>
                <a:sym typeface="Arial"/>
              </a:rPr>
              <a:t>-NC A&amp;T State, and 195249-UNLV). Any opinions, findings, conclusions, or recommendations presented are those of the authors and do not necessarily reflect the views of the National Science Foundation.</a:t>
            </a:r>
            <a:endParaRPr sz="1100">
              <a:solidFill>
                <a:srgbClr val="222222"/>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Introductory Information and </a:t>
            </a:r>
            <a:r>
              <a:rPr lang="en"/>
              <a:t>Keywords</a:t>
            </a:r>
            <a:endParaRPr/>
          </a:p>
        </p:txBody>
      </p:sp>
      <p:sp>
        <p:nvSpPr>
          <p:cNvPr id="77" name="Google Shape;77;p15"/>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Remaining Useful Life (RUL) </a:t>
            </a:r>
            <a:endParaRPr/>
          </a:p>
        </p:txBody>
      </p:sp>
      <p:sp>
        <p:nvSpPr>
          <p:cNvPr id="83" name="Google Shape;83;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Length of time an item is likely to operate satisfactorily before it needs to be repaired or replaced</a:t>
            </a:r>
            <a:endParaRPr sz="1600"/>
          </a:p>
          <a:p>
            <a:pPr indent="-330200" lvl="0" marL="457200" rtl="0" algn="l">
              <a:spcBef>
                <a:spcPts val="0"/>
              </a:spcBef>
              <a:spcAft>
                <a:spcPts val="0"/>
              </a:spcAft>
              <a:buSzPts val="1600"/>
              <a:buChar char="●"/>
            </a:pPr>
            <a:r>
              <a:rPr lang="en" sz="1600"/>
              <a:t>Schedule maintenance (Predictive Maintenance)</a:t>
            </a:r>
            <a:endParaRPr sz="1600"/>
          </a:p>
          <a:p>
            <a:pPr indent="-330200" lvl="0" marL="457200" rtl="0" algn="l">
              <a:spcBef>
                <a:spcPts val="0"/>
              </a:spcBef>
              <a:spcAft>
                <a:spcPts val="0"/>
              </a:spcAft>
              <a:buSzPts val="1600"/>
              <a:buChar char="●"/>
            </a:pPr>
            <a:r>
              <a:rPr lang="en" sz="1600"/>
              <a:t>Optimize </a:t>
            </a:r>
            <a:r>
              <a:rPr lang="en" sz="1600"/>
              <a:t>efficiency</a:t>
            </a:r>
            <a:endParaRPr sz="1600"/>
          </a:p>
          <a:p>
            <a:pPr indent="-330200" lvl="0" marL="457200" rtl="0" algn="l">
              <a:spcBef>
                <a:spcPts val="0"/>
              </a:spcBef>
              <a:spcAft>
                <a:spcPts val="0"/>
              </a:spcAft>
              <a:buSzPts val="1600"/>
              <a:buChar char="●"/>
            </a:pPr>
            <a:r>
              <a:rPr lang="en" sz="1600"/>
              <a:t>Avoid unplanned downtime</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Introduction: Equipment Maintenance</a:t>
            </a:r>
            <a:endParaRPr/>
          </a:p>
        </p:txBody>
      </p:sp>
      <p:sp>
        <p:nvSpPr>
          <p:cNvPr id="89" name="Google Shape;89;p17"/>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04375" y="420350"/>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Equipment </a:t>
            </a:r>
            <a:r>
              <a:rPr lang="en"/>
              <a:t>Maintenance</a:t>
            </a:r>
            <a:endParaRPr/>
          </a:p>
        </p:txBody>
      </p:sp>
      <p:sp>
        <p:nvSpPr>
          <p:cNvPr id="95" name="Google Shape;95;p1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Condition-based maintenance process that uses data analytics to indicate possible equipment failure time for scheduling maintenance</a:t>
            </a:r>
            <a:endParaRPr sz="1600"/>
          </a:p>
          <a:p>
            <a:pPr indent="-330200" lvl="0" marL="457200" rtl="0" algn="l">
              <a:spcBef>
                <a:spcPts val="0"/>
              </a:spcBef>
              <a:spcAft>
                <a:spcPts val="0"/>
              </a:spcAft>
              <a:buSzPts val="1600"/>
              <a:buChar char="●"/>
            </a:pPr>
            <a:r>
              <a:rPr lang="en" sz="1600"/>
              <a:t>Can help identify causes for failure</a:t>
            </a:r>
            <a:endParaRPr sz="1600"/>
          </a:p>
          <a:p>
            <a:pPr indent="-330200" lvl="0" marL="457200" rtl="0" algn="l">
              <a:spcBef>
                <a:spcPts val="0"/>
              </a:spcBef>
              <a:spcAft>
                <a:spcPts val="0"/>
              </a:spcAft>
              <a:buSzPts val="1600"/>
              <a:buChar char="●"/>
            </a:pPr>
            <a:r>
              <a:rPr lang="en" sz="1600"/>
              <a:t>Main goal is to boost and preserve quality and productivity by reducing unplanned downtime, sudden equipment failure, &amp; maintenance cost</a:t>
            </a:r>
            <a:endParaRPr sz="1600"/>
          </a:p>
          <a:p>
            <a:pPr indent="0" lvl="0" marL="457200" rtl="0" algn="l">
              <a:spcBef>
                <a:spcPts val="1200"/>
              </a:spcBef>
              <a:spcAft>
                <a:spcPts val="1200"/>
              </a:spcAft>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Maintenance Models</a:t>
            </a:r>
            <a:endParaRPr/>
          </a:p>
        </p:txBody>
      </p:sp>
      <p:sp>
        <p:nvSpPr>
          <p:cNvPr id="101" name="Google Shape;101;p1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The three current models that are commonly used in equipment </a:t>
            </a:r>
            <a:r>
              <a:rPr lang="en" sz="1500"/>
              <a:t>maintenance</a:t>
            </a:r>
            <a:r>
              <a:rPr lang="en" sz="1500"/>
              <a:t> are </a:t>
            </a:r>
            <a:endParaRPr sz="1500"/>
          </a:p>
          <a:p>
            <a:pPr indent="-311150" lvl="1" marL="914400" rtl="0" algn="l">
              <a:spcBef>
                <a:spcPts val="0"/>
              </a:spcBef>
              <a:spcAft>
                <a:spcPts val="0"/>
              </a:spcAft>
              <a:buSzPts val="1300"/>
              <a:buChar char="○"/>
            </a:pPr>
            <a:r>
              <a:rPr lang="en" sz="1300"/>
              <a:t>Reactive</a:t>
            </a:r>
            <a:endParaRPr sz="1300"/>
          </a:p>
          <a:p>
            <a:pPr indent="-311150" lvl="1" marL="914400" rtl="0" algn="l">
              <a:spcBef>
                <a:spcPts val="0"/>
              </a:spcBef>
              <a:spcAft>
                <a:spcPts val="0"/>
              </a:spcAft>
              <a:buSzPts val="1300"/>
              <a:buChar char="○"/>
            </a:pPr>
            <a:r>
              <a:rPr lang="en" sz="1300"/>
              <a:t>Preventative</a:t>
            </a:r>
            <a:endParaRPr sz="1300"/>
          </a:p>
          <a:p>
            <a:pPr indent="-311150" lvl="1" marL="914400" rtl="0" algn="l">
              <a:spcBef>
                <a:spcPts val="0"/>
              </a:spcBef>
              <a:spcAft>
                <a:spcPts val="0"/>
              </a:spcAft>
              <a:buSzPts val="1300"/>
              <a:buChar char="○"/>
            </a:pPr>
            <a:r>
              <a:rPr lang="en" sz="1300"/>
              <a:t>Predictive</a:t>
            </a:r>
            <a:endParaRPr sz="1300"/>
          </a:p>
          <a:p>
            <a:pPr indent="0" lvl="0" marL="0" rtl="0" algn="l">
              <a:spcBef>
                <a:spcPts val="1200"/>
              </a:spcBef>
              <a:spcAft>
                <a:spcPts val="1200"/>
              </a:spcAft>
              <a:buNone/>
            </a:pPr>
            <a:r>
              <a:rPr lang="en" sz="1500"/>
              <a:t> </a:t>
            </a:r>
            <a:r>
              <a:rPr lang="en" sz="3000">
                <a:solidFill>
                  <a:schemeClr val="lt1"/>
                </a:solidFill>
                <a:latin typeface="Merriweather"/>
                <a:ea typeface="Merriweather"/>
                <a:cs typeface="Merriweather"/>
                <a:sym typeface="Merriweather"/>
              </a:rPr>
              <a:t>Introduction: Equipment Maintenance</a:t>
            </a:r>
            <a:endParaRPr sz="1500"/>
          </a:p>
        </p:txBody>
      </p:sp>
      <p:pic>
        <p:nvPicPr>
          <p:cNvPr id="102" name="Google Shape;102;p19"/>
          <p:cNvPicPr preferRelativeResize="0"/>
          <p:nvPr/>
        </p:nvPicPr>
        <p:blipFill>
          <a:blip r:embed="rId3">
            <a:alphaModFix/>
          </a:blip>
          <a:stretch>
            <a:fillRect/>
          </a:stretch>
        </p:blipFill>
        <p:spPr>
          <a:xfrm>
            <a:off x="4644675" y="2187650"/>
            <a:ext cx="4166400" cy="28696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fontScale="77500" lnSpcReduction="20000"/>
          </a:bodyPr>
          <a:lstStyle/>
          <a:p>
            <a:pPr indent="0" lvl="0" marL="0" rtl="0" algn="l">
              <a:spcBef>
                <a:spcPts val="0"/>
              </a:spcBef>
              <a:spcAft>
                <a:spcPts val="0"/>
              </a:spcAft>
              <a:buNone/>
            </a:pPr>
            <a:r>
              <a:rPr lang="en" sz="2800"/>
              <a:t>Relevance to RUL analysis</a:t>
            </a:r>
            <a:endParaRPr/>
          </a:p>
        </p:txBody>
      </p:sp>
      <p:pic>
        <p:nvPicPr>
          <p:cNvPr id="108" name="Google Shape;108;p20"/>
          <p:cNvPicPr preferRelativeResize="0"/>
          <p:nvPr/>
        </p:nvPicPr>
        <p:blipFill>
          <a:blip r:embed="rId3">
            <a:alphaModFix/>
          </a:blip>
          <a:stretch>
            <a:fillRect/>
          </a:stretch>
        </p:blipFill>
        <p:spPr>
          <a:xfrm>
            <a:off x="1616087" y="139226"/>
            <a:ext cx="5370626" cy="4027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Deep Learning </a:t>
            </a:r>
            <a:endParaRPr/>
          </a:p>
        </p:txBody>
      </p:sp>
      <p:sp>
        <p:nvSpPr>
          <p:cNvPr id="114" name="Google Shape;114;p2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Deep Learning is a type of machine learning, where the model learns from multiple sets of data.</a:t>
            </a:r>
            <a:endParaRPr sz="1600"/>
          </a:p>
          <a:p>
            <a:pPr indent="-330200" lvl="0" marL="457200" rtl="0" algn="l">
              <a:spcBef>
                <a:spcPts val="0"/>
              </a:spcBef>
              <a:spcAft>
                <a:spcPts val="0"/>
              </a:spcAft>
              <a:buSzPts val="1600"/>
              <a:buChar char="●"/>
            </a:pPr>
            <a:r>
              <a:rPr lang="en" sz="1600"/>
              <a:t>The model will recognize patterns across data sets, and use information learned from them to make predictions.</a:t>
            </a:r>
            <a:endParaRPr sz="1600"/>
          </a:p>
          <a:p>
            <a:pPr indent="-330200" lvl="0" marL="457200" rtl="0" algn="l">
              <a:spcBef>
                <a:spcPts val="0"/>
              </a:spcBef>
              <a:spcAft>
                <a:spcPts val="0"/>
              </a:spcAft>
              <a:buSzPts val="1600"/>
              <a:buChar char="●"/>
            </a:pPr>
            <a:r>
              <a:rPr lang="en" sz="1600"/>
              <a:t>Deep Learning requires large amounts of data to be accurate enough to make predictions.</a:t>
            </a:r>
            <a:endParaRPr sz="1600"/>
          </a:p>
          <a:p>
            <a:pPr indent="-330200" lvl="0" marL="457200" rtl="0" algn="l">
              <a:spcBef>
                <a:spcPts val="0"/>
              </a:spcBef>
              <a:spcAft>
                <a:spcPts val="0"/>
              </a:spcAft>
              <a:buSzPts val="1600"/>
              <a:buChar char="●"/>
            </a:pPr>
            <a:r>
              <a:rPr lang="en" sz="1600"/>
              <a:t>Most deep learning models utilize neural networks.</a:t>
            </a:r>
            <a:endParaRPr sz="1600"/>
          </a:p>
          <a:p>
            <a:pPr indent="-330200" lvl="0" marL="457200" rtl="0" algn="l">
              <a:spcBef>
                <a:spcPts val="0"/>
              </a:spcBef>
              <a:spcAft>
                <a:spcPts val="0"/>
              </a:spcAft>
              <a:buSzPts val="1600"/>
              <a:buChar char="●"/>
            </a:pPr>
            <a:r>
              <a:rPr lang="en" sz="1600"/>
              <a:t>Deep Learning also operates through trial and error, using the incorrect predictions to </a:t>
            </a:r>
            <a:r>
              <a:rPr lang="en" sz="1600"/>
              <a:t>further</a:t>
            </a:r>
            <a:r>
              <a:rPr lang="en" sz="1600"/>
              <a:t> improve the model.</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